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charts/chart5.xml" ContentType="application/vnd.openxmlformats-officedocument.drawingml.chart+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charts/chart6.xml" ContentType="application/vnd.openxmlformats-officedocument.drawingml.chart+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charts/chart7.xml" ContentType="application/vnd.openxmlformats-officedocument.drawingml.chart+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charts/chart8.xml" ContentType="application/vnd.openxmlformats-officedocument.drawingml.chart+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charts/chart9.xml" ContentType="application/vnd.openxmlformats-officedocument.drawingml.chart+xml"/>
  <Override PartName="/ppt/tags/tag33.xml" ContentType="application/vnd.openxmlformats-officedocument.presentationml.tags+xml"/>
  <Override PartName="/ppt/tags/tag34.xml" ContentType="application/vnd.openxmlformats-officedocument.presentationml.tags+xml"/>
  <Override PartName="/ppt/notesSlides/notesSlide10.xml" ContentType="application/vnd.openxmlformats-officedocument.presentationml.notesSlide+xml"/>
  <Override PartName="/ppt/charts/chart10.xml" ContentType="application/vnd.openxmlformats-officedocument.drawingml.chart+xml"/>
  <Override PartName="/ppt/tags/tag35.xml" ContentType="application/vnd.openxmlformats-officedocument.presentationml.tags+xml"/>
  <Override PartName="/ppt/tags/tag36.xml" ContentType="application/vnd.openxmlformats-officedocument.presentationml.tags+xml"/>
  <Override PartName="/ppt/notesSlides/notesSlide11.xml" ContentType="application/vnd.openxmlformats-officedocument.presentationml.notesSlide+xml"/>
  <Override PartName="/ppt/charts/chart11.xml" ContentType="application/vnd.openxmlformats-officedocument.drawingml.chart+xml"/>
  <Override PartName="/ppt/tags/tag37.xml" ContentType="application/vnd.openxmlformats-officedocument.presentationml.tags+xml"/>
  <Override PartName="/ppt/tags/tag38.xml" ContentType="application/vnd.openxmlformats-officedocument.presentationml.tags+xml"/>
  <Override PartName="/ppt/notesSlides/notesSlide12.xml" ContentType="application/vnd.openxmlformats-officedocument.presentationml.notesSlide+xml"/>
  <Override PartName="/ppt/charts/chart12.xml" ContentType="application/vnd.openxmlformats-officedocument.drawingml.chart+xml"/>
  <Override PartName="/ppt/tags/tag39.xml" ContentType="application/vnd.openxmlformats-officedocument.presentationml.tags+xml"/>
  <Override PartName="/ppt/tags/tag40.xml" ContentType="application/vnd.openxmlformats-officedocument.presentationml.tags+xml"/>
  <Override PartName="/ppt/notesSlides/notesSlide13.xml" ContentType="application/vnd.openxmlformats-officedocument.presentationml.notesSlide+xml"/>
  <Override PartName="/ppt/charts/chart13.xml" ContentType="application/vnd.openxmlformats-officedocument.drawingml.chart+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charts/chart14.xml" ContentType="application/vnd.openxmlformats-officedocument.drawingml.chart+xml"/>
  <Override PartName="/ppt/tags/tag43.xml" ContentType="application/vnd.openxmlformats-officedocument.presentationml.tags+xml"/>
  <Override PartName="/ppt/tags/tag44.xml" ContentType="application/vnd.openxmlformats-officedocument.presentationml.tags+xml"/>
  <Override PartName="/ppt/notesSlides/notesSlide15.xml" ContentType="application/vnd.openxmlformats-officedocument.presentationml.notesSlide+xml"/>
  <Override PartName="/ppt/charts/chart15.xml" ContentType="application/vnd.openxmlformats-officedocument.drawingml.chart+xml"/>
  <Override PartName="/ppt/tags/tag45.xml" ContentType="application/vnd.openxmlformats-officedocument.presentationml.tags+xml"/>
  <Override PartName="/ppt/tags/tag46.xml" ContentType="application/vnd.openxmlformats-officedocument.presentationml.tags+xml"/>
  <Override PartName="/ppt/notesSlides/notesSlide16.xml" ContentType="application/vnd.openxmlformats-officedocument.presentationml.notesSlide+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510" r:id="rId2"/>
    <p:sldId id="493" r:id="rId3"/>
    <p:sldId id="497" r:id="rId4"/>
    <p:sldId id="498" r:id="rId5"/>
    <p:sldId id="525" r:id="rId6"/>
    <p:sldId id="481" r:id="rId7"/>
    <p:sldId id="483" r:id="rId8"/>
    <p:sldId id="484" r:id="rId9"/>
    <p:sldId id="473" r:id="rId10"/>
    <p:sldId id="474" r:id="rId11"/>
    <p:sldId id="442" r:id="rId12"/>
    <p:sldId id="527" r:id="rId13"/>
    <p:sldId id="461" r:id="rId14"/>
    <p:sldId id="462" r:id="rId15"/>
    <p:sldId id="450" r:id="rId16"/>
    <p:sldId id="453" r:id="rId17"/>
  </p:sldIdLst>
  <p:sldSz cx="12192000" cy="9144000"/>
  <p:notesSz cx="7099300" cy="10234613"/>
  <p:custDataLst>
    <p:tags r:id="rId20"/>
  </p:custDataLst>
  <p:defaultTextStyle>
    <a:defPPr>
      <a:defRPr lang="de-DE"/>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33" userDrawn="1">
          <p15:clr>
            <a:srgbClr val="A4A3A4"/>
          </p15:clr>
        </p15:guide>
        <p15:guide id="2" orient="horz" pos="4163" userDrawn="1">
          <p15:clr>
            <a:srgbClr val="A4A3A4"/>
          </p15:clr>
        </p15:guide>
        <p15:guide id="3" orient="horz" pos="2880" userDrawn="1">
          <p15:clr>
            <a:srgbClr val="A4A3A4"/>
          </p15:clr>
        </p15:guide>
        <p15:guide id="4" orient="horz" pos="68" userDrawn="1">
          <p15:clr>
            <a:srgbClr val="A4A3A4"/>
          </p15:clr>
        </p15:guide>
        <p15:guide id="5" orient="horz" pos="528" userDrawn="1">
          <p15:clr>
            <a:srgbClr val="A4A3A4"/>
          </p15:clr>
        </p15:guide>
        <p15:guide id="6"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mts, Jan-Hauke" initials="HJ" lastIdx="1" clrIdx="0">
    <p:extLst>
      <p:ext uri="{19B8F6BF-5375-455C-9EA6-DF929625EA0E}">
        <p15:presenceInfo xmlns:p15="http://schemas.microsoft.com/office/powerpoint/2012/main" userId="S-1-5-21-2759242923-2933475764-2502538701-5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9" autoAdjust="0"/>
    <p:restoredTop sz="91427" autoAdjust="0"/>
  </p:normalViewPr>
  <p:slideViewPr>
    <p:cSldViewPr snapToGrid="0" snapToObjects="1">
      <p:cViewPr varScale="1">
        <p:scale>
          <a:sx n="80" d="100"/>
          <a:sy n="80" d="100"/>
        </p:scale>
        <p:origin x="1872" y="150"/>
      </p:cViewPr>
      <p:guideLst>
        <p:guide orient="horz" pos="3133"/>
        <p:guide orient="horz" pos="4163"/>
        <p:guide orient="horz" pos="2880"/>
        <p:guide orient="horz" pos="68"/>
        <p:guide orient="horz" pos="5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Arbeitsblat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Arbeitsblat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Arbeitsblat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Arbeitsblat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Arbeitsblat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Arbeitsblat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Arbeitsblat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Arbeitsblat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Arbeitsblat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Arbeitsblat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C6796232-9E7B-4809-8AF8-0417F821240F}"/>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482600">
              <a:defRPr sz="1300">
                <a:latin typeface="Calibri" pitchFamily="34" charset="0"/>
              </a:defRPr>
            </a:lvl1pPr>
          </a:lstStyle>
          <a:p>
            <a:pPr>
              <a:defRPr/>
            </a:pPr>
            <a:endParaRPr lang="de-DE"/>
          </a:p>
        </p:txBody>
      </p:sp>
      <p:sp>
        <p:nvSpPr>
          <p:cNvPr id="14339" name="Rectangle 3">
            <a:extLst>
              <a:ext uri="{FF2B5EF4-FFF2-40B4-BE49-F238E27FC236}">
                <a16:creationId xmlns:a16="http://schemas.microsoft.com/office/drawing/2014/main" xmlns="" id="{E5B11465-52B7-4244-9608-BEAA388AA49E}"/>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482600">
              <a:defRPr sz="1300">
                <a:latin typeface="Calibri" pitchFamily="34" charset="0"/>
              </a:defRPr>
            </a:lvl1pPr>
          </a:lstStyle>
          <a:p>
            <a:pPr>
              <a:defRPr/>
            </a:pPr>
            <a:fld id="{11FE7881-EFEA-4739-9DCA-A9AFF460858E}" type="datetimeFigureOut">
              <a:rPr lang="de-DE"/>
              <a:pPr>
                <a:defRPr/>
              </a:pPr>
              <a:t>30.10.2020</a:t>
            </a:fld>
            <a:endParaRPr lang="de-DE"/>
          </a:p>
        </p:txBody>
      </p:sp>
      <p:sp>
        <p:nvSpPr>
          <p:cNvPr id="14340" name="Rectangle 4">
            <a:extLst>
              <a:ext uri="{FF2B5EF4-FFF2-40B4-BE49-F238E27FC236}">
                <a16:creationId xmlns:a16="http://schemas.microsoft.com/office/drawing/2014/main" xmlns="" id="{D80481F2-9A02-4568-A6C0-27770C413B70}"/>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482600">
              <a:defRPr sz="1300">
                <a:latin typeface="Calibri" pitchFamily="34" charset="0"/>
              </a:defRPr>
            </a:lvl1pPr>
          </a:lstStyle>
          <a:p>
            <a:pPr>
              <a:defRPr/>
            </a:pPr>
            <a:endParaRPr lang="de-DE"/>
          </a:p>
        </p:txBody>
      </p:sp>
      <p:sp>
        <p:nvSpPr>
          <p:cNvPr id="14341" name="Rectangle 5">
            <a:extLst>
              <a:ext uri="{FF2B5EF4-FFF2-40B4-BE49-F238E27FC236}">
                <a16:creationId xmlns:a16="http://schemas.microsoft.com/office/drawing/2014/main" xmlns="" id="{44237758-08CF-427B-920F-DA1D4F360DC3}"/>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482600">
              <a:defRPr sz="1300">
                <a:latin typeface="Calibri" panose="020F0502020204030204" pitchFamily="34" charset="0"/>
              </a:defRPr>
            </a:lvl1pPr>
          </a:lstStyle>
          <a:p>
            <a:fld id="{44406D8E-6331-4797-ACFA-5655462637C3}"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xmlns="" id="{53669C96-E834-46C1-AEA0-516DE7E490BB}"/>
              </a:ext>
            </a:extLst>
          </p:cNvPr>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defRPr>
            </a:lvl1pPr>
          </a:lstStyle>
          <a:p>
            <a:pPr>
              <a:defRPr/>
            </a:pPr>
            <a:endParaRPr lang="de-DE"/>
          </a:p>
        </p:txBody>
      </p:sp>
      <p:sp>
        <p:nvSpPr>
          <p:cNvPr id="3" name="Datumsplatzhalter 2">
            <a:extLst>
              <a:ext uri="{FF2B5EF4-FFF2-40B4-BE49-F238E27FC236}">
                <a16:creationId xmlns:a16="http://schemas.microsoft.com/office/drawing/2014/main" xmlns="" id="{5CC85B6B-8B61-47CB-BCB3-7372B8746C3E}"/>
              </a:ext>
            </a:extLst>
          </p:cNvPr>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atin typeface="Arial" charset="0"/>
              </a:defRPr>
            </a:lvl1pPr>
          </a:lstStyle>
          <a:p>
            <a:pPr>
              <a:defRPr/>
            </a:pPr>
            <a:fld id="{1EE7D90D-5E91-4D63-AD73-0F1B240C5B82}" type="datetimeFigureOut">
              <a:rPr lang="de-DE"/>
              <a:pPr>
                <a:defRPr/>
              </a:pPr>
              <a:t>30.10.2020</a:t>
            </a:fld>
            <a:endParaRPr lang="de-DE"/>
          </a:p>
        </p:txBody>
      </p:sp>
      <p:sp>
        <p:nvSpPr>
          <p:cNvPr id="4" name="Folienbildplatzhalter 3">
            <a:extLst>
              <a:ext uri="{FF2B5EF4-FFF2-40B4-BE49-F238E27FC236}">
                <a16:creationId xmlns:a16="http://schemas.microsoft.com/office/drawing/2014/main" xmlns="" id="{9E6CD8EA-A76E-4859-B44E-98068A1CEE85}"/>
              </a:ext>
            </a:extLst>
          </p:cNvPr>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xmlns="" id="{F5922688-7865-49F0-B076-D2D51F003E12}"/>
              </a:ext>
            </a:extLst>
          </p:cNvPr>
          <p:cNvSpPr>
            <a:spLocks noGrp="1"/>
          </p:cNvSpPr>
          <p:nvPr>
            <p:ph type="body" sz="quarter" idx="3"/>
          </p:nvPr>
        </p:nvSpPr>
        <p:spPr>
          <a:xfrm>
            <a:off x="711200" y="4862513"/>
            <a:ext cx="5676900" cy="46037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xmlns="" id="{D8C3092D-53DF-4824-9E35-ECD8AEF44F74}"/>
              </a:ext>
            </a:extLst>
          </p:cNvPr>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atin typeface="Arial" charset="0"/>
              </a:defRPr>
            </a:lvl1pPr>
          </a:lstStyle>
          <a:p>
            <a:pPr>
              <a:defRPr/>
            </a:pPr>
            <a:endParaRPr lang="de-DE"/>
          </a:p>
        </p:txBody>
      </p:sp>
      <p:sp>
        <p:nvSpPr>
          <p:cNvPr id="7" name="Foliennummernplatzhalter 6">
            <a:extLst>
              <a:ext uri="{FF2B5EF4-FFF2-40B4-BE49-F238E27FC236}">
                <a16:creationId xmlns:a16="http://schemas.microsoft.com/office/drawing/2014/main" xmlns="" id="{9F6B80A2-9586-4F04-B72B-F3174ACAB184}"/>
              </a:ext>
            </a:extLst>
          </p:cNvPr>
          <p:cNvSpPr>
            <a:spLocks noGrp="1"/>
          </p:cNvSpPr>
          <p:nvPr>
            <p:ph type="sldNum" sz="quarter" idx="5"/>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E890BAB-82A4-43A7-9F40-77036472F6FB}" type="slidenum">
              <a:rPr lang="de-DE" altLang="de-DE"/>
              <a:pPr/>
              <a:t>‹Nr.›</a:t>
            </a:fld>
            <a:endParaRPr lang="de-DE" altLang="de-DE"/>
          </a:p>
        </p:txBody>
      </p:sp>
    </p:spTree>
    <p:extLst>
      <p:ext uri="{BB962C8B-B14F-4D97-AF65-F5344CB8AC3E}">
        <p14:creationId xmlns:p14="http://schemas.microsoft.com/office/powerpoint/2010/main" val="2686937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chneider-dietram.de/wp-content/uploads/2013/12/produktprogrammanalyse.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rossmanith.com/qm-blog/prozesslandkarte-einfach-mit-roxtra-erstellen/"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business-wissen.de/hb/prozesslandkarten-erstellen/"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impulse4e.tqu-group.com/just-in-time/"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gruenderszene.de/lexikon/begriffe/just-in-time?interstitia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eaLnBrk="1" hangingPunct="1">
              <a:spcBef>
                <a:spcPct val="0"/>
              </a:spcBef>
            </a:pPr>
            <a:r>
              <a:rPr lang="de-DE" altLang="de-DE" dirty="0"/>
              <a:t>http://www.iaea.org/technicalcooperation/programme/Quality/Best-Practices/index.html</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a:t>
            </a:fld>
            <a:endParaRPr lang="de-DE" altLang="de-DE"/>
          </a:p>
        </p:txBody>
      </p:sp>
    </p:spTree>
    <p:extLst>
      <p:ext uri="{BB962C8B-B14F-4D97-AF65-F5344CB8AC3E}">
        <p14:creationId xmlns:p14="http://schemas.microsoft.com/office/powerpoint/2010/main" val="3592430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altLang="de-DE" dirty="0"/>
              <a:t>(Quellen: Graf/Edelkraut 2014, S. 18ff., S. 80f., S. 155ff.</a:t>
            </a:r>
            <a:r>
              <a:rPr lang="de-DE" altLang="de-DE" dirty="0">
                <a:cs typeface="Arial" panose="020B0604020202020204" pitchFamily="34" charset="0"/>
              </a:rPr>
              <a:t>)</a:t>
            </a:r>
          </a:p>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10</a:t>
            </a:fld>
            <a:endParaRPr lang="de-DE" altLang="de-DE"/>
          </a:p>
        </p:txBody>
      </p:sp>
    </p:spTree>
    <p:extLst>
      <p:ext uri="{BB962C8B-B14F-4D97-AF65-F5344CB8AC3E}">
        <p14:creationId xmlns:p14="http://schemas.microsoft.com/office/powerpoint/2010/main" val="283363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http://schneider-dietram.de/wp-content/uploads/2013/12/produktprogrammanalyse.pdf</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11</a:t>
            </a:fld>
            <a:endParaRPr lang="de-DE" altLang="de-DE"/>
          </a:p>
        </p:txBody>
      </p:sp>
    </p:spTree>
    <p:extLst>
      <p:ext uri="{BB962C8B-B14F-4D97-AF65-F5344CB8AC3E}">
        <p14:creationId xmlns:p14="http://schemas.microsoft.com/office/powerpoint/2010/main" val="280613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https://www.rossmanith.com/qm-blog/prozesslandkarte-einfach-mit-roxtra-erstellen/</a:t>
            </a:r>
            <a:endParaRPr lang="de-DE" dirty="0"/>
          </a:p>
          <a:p>
            <a:r>
              <a:rPr lang="de-DE" dirty="0">
                <a:hlinkClick r:id="rId4"/>
              </a:rPr>
              <a:t>https://www.business-wissen.de/hb/prozesslandkarten-erstellen/</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12</a:t>
            </a:fld>
            <a:endParaRPr lang="de-DE" altLang="de-DE"/>
          </a:p>
        </p:txBody>
      </p:sp>
    </p:spTree>
    <p:extLst>
      <p:ext uri="{BB962C8B-B14F-4D97-AF65-F5344CB8AC3E}">
        <p14:creationId xmlns:p14="http://schemas.microsoft.com/office/powerpoint/2010/main" val="2831081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13</a:t>
            </a:fld>
            <a:endParaRPr lang="de-DE" altLang="de-DE"/>
          </a:p>
        </p:txBody>
      </p:sp>
    </p:spTree>
    <p:extLst>
      <p:ext uri="{BB962C8B-B14F-4D97-AF65-F5344CB8AC3E}">
        <p14:creationId xmlns:p14="http://schemas.microsoft.com/office/powerpoint/2010/main" val="631498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14</a:t>
            </a:fld>
            <a:endParaRPr lang="de-DE" altLang="de-DE"/>
          </a:p>
        </p:txBody>
      </p:sp>
    </p:spTree>
    <p:extLst>
      <p:ext uri="{BB962C8B-B14F-4D97-AF65-F5344CB8AC3E}">
        <p14:creationId xmlns:p14="http://schemas.microsoft.com/office/powerpoint/2010/main" val="4185374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defTabSz="912813"/>
            <a:r>
              <a:rPr lang="de-DE" altLang="de-DE" dirty="0"/>
              <a:t>(Quellen: Probst et al. 2012, S. 123; </a:t>
            </a:r>
            <a:r>
              <a:rPr lang="de-DE" altLang="de-DE" dirty="0">
                <a:cs typeface="Arial" panose="020B0604020202020204" pitchFamily="34" charset="0"/>
              </a:rPr>
              <a:t>Walcher 2008, S. 13ff. in: Siems et al., Schwer 1995, S. 143, in: Scheer)</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15</a:t>
            </a:fld>
            <a:endParaRPr lang="de-DE" altLang="de-DE"/>
          </a:p>
        </p:txBody>
      </p:sp>
    </p:spTree>
    <p:extLst>
      <p:ext uri="{BB962C8B-B14F-4D97-AF65-F5344CB8AC3E}">
        <p14:creationId xmlns:p14="http://schemas.microsoft.com/office/powerpoint/2010/main" val="3368583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eaLnBrk="1" hangingPunct="1">
              <a:spcBef>
                <a:spcPct val="0"/>
              </a:spcBef>
            </a:pPr>
            <a:r>
              <a:rPr lang="de-DE" altLang="de-DE" dirty="0"/>
              <a:t>http://i-serviceblog.com/2013/12/03/konnen-systeme-wie-bspw-microsoft-sharepoint-wikis-lotus-notes-eine-professionelle-wissensdatenbank-im-service-center-ersetzen/</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16</a:t>
            </a:fld>
            <a:endParaRPr lang="de-DE" altLang="de-DE"/>
          </a:p>
        </p:txBody>
      </p:sp>
    </p:spTree>
    <p:extLst>
      <p:ext uri="{BB962C8B-B14F-4D97-AF65-F5344CB8AC3E}">
        <p14:creationId xmlns:p14="http://schemas.microsoft.com/office/powerpoint/2010/main" val="4250245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defTabSz="912813"/>
            <a:r>
              <a:rPr lang="de-DE" altLang="de-DE" dirty="0"/>
              <a:t>Quellen: North et al. 2013, S. 157-158; Probst et al. 2012, S. 69)</a:t>
            </a:r>
          </a:p>
          <a:p>
            <a:pPr defTabSz="912813"/>
            <a:endParaRPr lang="de-DE" alt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a:t>
            </a:fld>
            <a:endParaRPr lang="de-DE" altLang="de-DE"/>
          </a:p>
        </p:txBody>
      </p:sp>
    </p:spTree>
    <p:extLst>
      <p:ext uri="{BB962C8B-B14F-4D97-AF65-F5344CB8AC3E}">
        <p14:creationId xmlns:p14="http://schemas.microsoft.com/office/powerpoint/2010/main" val="162463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3</a:t>
            </a:fld>
            <a:endParaRPr lang="de-DE" altLang="de-DE"/>
          </a:p>
        </p:txBody>
      </p:sp>
    </p:spTree>
    <p:extLst>
      <p:ext uri="{BB962C8B-B14F-4D97-AF65-F5344CB8AC3E}">
        <p14:creationId xmlns:p14="http://schemas.microsoft.com/office/powerpoint/2010/main" val="4273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4</a:t>
            </a:fld>
            <a:endParaRPr lang="de-DE" altLang="de-DE"/>
          </a:p>
        </p:txBody>
      </p:sp>
    </p:spTree>
    <p:extLst>
      <p:ext uri="{BB962C8B-B14F-4D97-AF65-F5344CB8AC3E}">
        <p14:creationId xmlns:p14="http://schemas.microsoft.com/office/powerpoint/2010/main" val="34937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https://impulse4e.tqu-group.com/just-in-time/</a:t>
            </a:r>
            <a:endParaRPr lang="de-DE" dirty="0"/>
          </a:p>
          <a:p>
            <a:r>
              <a:rPr lang="de-DE" dirty="0">
                <a:hlinkClick r:id="rId4"/>
              </a:rPr>
              <a:t>https://www.gruenderszene.de/lexikon/begriffe/just-in-time?interstitial</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5</a:t>
            </a:fld>
            <a:endParaRPr lang="de-DE" altLang="de-DE"/>
          </a:p>
        </p:txBody>
      </p:sp>
    </p:spTree>
    <p:extLst>
      <p:ext uri="{BB962C8B-B14F-4D97-AF65-F5344CB8AC3E}">
        <p14:creationId xmlns:p14="http://schemas.microsoft.com/office/powerpoint/2010/main" val="242003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6</a:t>
            </a:fld>
            <a:endParaRPr lang="de-DE" altLang="de-DE"/>
          </a:p>
        </p:txBody>
      </p:sp>
    </p:spTree>
    <p:extLst>
      <p:ext uri="{BB962C8B-B14F-4D97-AF65-F5344CB8AC3E}">
        <p14:creationId xmlns:p14="http://schemas.microsoft.com/office/powerpoint/2010/main" val="3855466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7</a:t>
            </a:fld>
            <a:endParaRPr lang="de-DE" altLang="de-DE"/>
          </a:p>
        </p:txBody>
      </p:sp>
    </p:spTree>
    <p:extLst>
      <p:ext uri="{BB962C8B-B14F-4D97-AF65-F5344CB8AC3E}">
        <p14:creationId xmlns:p14="http://schemas.microsoft.com/office/powerpoint/2010/main" val="3929795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8</a:t>
            </a:fld>
            <a:endParaRPr lang="de-DE" altLang="de-DE"/>
          </a:p>
        </p:txBody>
      </p:sp>
    </p:spTree>
    <p:extLst>
      <p:ext uri="{BB962C8B-B14F-4D97-AF65-F5344CB8AC3E}">
        <p14:creationId xmlns:p14="http://schemas.microsoft.com/office/powerpoint/2010/main" val="3408731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9</a:t>
            </a:fld>
            <a:endParaRPr lang="de-DE" altLang="de-DE"/>
          </a:p>
        </p:txBody>
      </p:sp>
    </p:spTree>
    <p:extLst>
      <p:ext uri="{BB962C8B-B14F-4D97-AF65-F5344CB8AC3E}">
        <p14:creationId xmlns:p14="http://schemas.microsoft.com/office/powerpoint/2010/main" val="25245291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4" name="Objekt 1" hidden="1">
            <a:extLst>
              <a:ext uri="{FF2B5EF4-FFF2-40B4-BE49-F238E27FC236}">
                <a16:creationId xmlns:a16="http://schemas.microsoft.com/office/drawing/2014/main" xmlns="" id="{C3EC1A82-F8A8-47FC-BD24-7AE7A42E135D}"/>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7558" name="think-cell Folie" r:id="rId4" imgW="321" imgH="325" progId="TCLayout.ActiveDocument.1">
                  <p:embed/>
                </p:oleObj>
              </mc:Choice>
              <mc:Fallback>
                <p:oleObj name="think-cell Folie" r:id="rId4" imgW="321" imgH="325" progId="TCLayout.ActiveDocument.1">
                  <p:embed/>
                  <p:pic>
                    <p:nvPicPr>
                      <p:cNvPr id="2050" name="Objekt 1" hidden="1">
                        <a:extLst>
                          <a:ext uri="{FF2B5EF4-FFF2-40B4-BE49-F238E27FC236}">
                            <a16:creationId xmlns:a16="http://schemas.microsoft.com/office/drawing/2014/main" xmlns="" id="{6AFE6FA3-C5FE-4334-89D4-AA14CDC88B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ctrTitle"/>
          </p:nvPr>
        </p:nvSpPr>
        <p:spPr>
          <a:xfrm>
            <a:off x="914400" y="2840571"/>
            <a:ext cx="10363200" cy="1960033"/>
          </a:xfrm>
        </p:spPr>
        <p:txBody>
          <a:bodyPr/>
          <a:lstStyle/>
          <a:p>
            <a:r>
              <a:rPr lang="de-DE"/>
              <a:t>Mastertitelformat bearbeiten</a:t>
            </a:r>
          </a:p>
        </p:txBody>
      </p:sp>
      <p:sp>
        <p:nvSpPr>
          <p:cNvPr id="3" name="Untertitel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812810" indent="0" algn="ctr">
              <a:buNone/>
              <a:defRPr>
                <a:solidFill>
                  <a:schemeClr val="tx1">
                    <a:tint val="75000"/>
                  </a:schemeClr>
                </a:solidFill>
              </a:defRPr>
            </a:lvl2pPr>
            <a:lvl3pPr marL="1625620" indent="0" algn="ctr">
              <a:buNone/>
              <a:defRPr>
                <a:solidFill>
                  <a:schemeClr val="tx1">
                    <a:tint val="75000"/>
                  </a:schemeClr>
                </a:solidFill>
              </a:defRPr>
            </a:lvl3pPr>
            <a:lvl4pPr marL="2438430" indent="0" algn="ctr">
              <a:buNone/>
              <a:defRPr>
                <a:solidFill>
                  <a:schemeClr val="tx1">
                    <a:tint val="75000"/>
                  </a:schemeClr>
                </a:solidFill>
              </a:defRPr>
            </a:lvl4pPr>
            <a:lvl5pPr marL="3251241" indent="0" algn="ctr">
              <a:buNone/>
              <a:defRPr>
                <a:solidFill>
                  <a:schemeClr val="tx1">
                    <a:tint val="75000"/>
                  </a:schemeClr>
                </a:solidFill>
              </a:defRPr>
            </a:lvl5pPr>
            <a:lvl6pPr marL="4064051" indent="0" algn="ctr">
              <a:buNone/>
              <a:defRPr>
                <a:solidFill>
                  <a:schemeClr val="tx1">
                    <a:tint val="75000"/>
                  </a:schemeClr>
                </a:solidFill>
              </a:defRPr>
            </a:lvl6pPr>
            <a:lvl7pPr marL="4876861" indent="0" algn="ctr">
              <a:buNone/>
              <a:defRPr>
                <a:solidFill>
                  <a:schemeClr val="tx1">
                    <a:tint val="75000"/>
                  </a:schemeClr>
                </a:solidFill>
              </a:defRPr>
            </a:lvl7pPr>
            <a:lvl8pPr marL="5689671" indent="0" algn="ctr">
              <a:buNone/>
              <a:defRPr>
                <a:solidFill>
                  <a:schemeClr val="tx1">
                    <a:tint val="75000"/>
                  </a:schemeClr>
                </a:solidFill>
              </a:defRPr>
            </a:lvl8pPr>
            <a:lvl9pPr marL="6502481" indent="0" algn="ctr">
              <a:buNone/>
              <a:defRPr>
                <a:solidFill>
                  <a:schemeClr val="tx1">
                    <a:tint val="75000"/>
                  </a:schemeClr>
                </a:solidFill>
              </a:defRPr>
            </a:lvl9pPr>
          </a:lstStyle>
          <a:p>
            <a:r>
              <a:rPr lang="de-DE"/>
              <a:t>Master-Untertitelformat bearbeiten</a:t>
            </a:r>
          </a:p>
        </p:txBody>
      </p:sp>
      <p:sp>
        <p:nvSpPr>
          <p:cNvPr id="6" name="Datumsplatzhalter 3">
            <a:extLst>
              <a:ext uri="{FF2B5EF4-FFF2-40B4-BE49-F238E27FC236}">
                <a16:creationId xmlns:a16="http://schemas.microsoft.com/office/drawing/2014/main" xmlns="" id="{DDC8F77D-1DE4-40CF-A92D-553E687CA011}"/>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33BD7704-1927-49E5-99F2-1115EA7A2EB6}" type="datetimeFigureOut">
              <a:rPr lang="de-DE"/>
              <a:pPr>
                <a:defRPr/>
              </a:pPr>
              <a:t>30.10.2020</a:t>
            </a:fld>
            <a:endParaRPr lang="de-DE"/>
          </a:p>
        </p:txBody>
      </p:sp>
      <p:sp>
        <p:nvSpPr>
          <p:cNvPr id="7" name="Fußzeilenplatzhalter 4">
            <a:extLst>
              <a:ext uri="{FF2B5EF4-FFF2-40B4-BE49-F238E27FC236}">
                <a16:creationId xmlns:a16="http://schemas.microsoft.com/office/drawing/2014/main" xmlns="" id="{0CA5DA6C-13D1-4438-8515-CA637145BC52}"/>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a16="http://schemas.microsoft.com/office/drawing/2014/main" xmlns="" id="{4D211553-16AE-4A3D-BB6D-EEFCA1BF4C1A}"/>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1A6E851A-2877-4D4E-A44B-62B62DE61747}" type="slidenum">
              <a:rPr lang="de-DE" altLang="de-DE"/>
              <a:pPr/>
              <a:t>‹Nr.›</a:t>
            </a:fld>
            <a:endParaRPr lang="de-DE" altLang="de-DE"/>
          </a:p>
        </p:txBody>
      </p:sp>
    </p:spTree>
    <p:extLst>
      <p:ext uri="{BB962C8B-B14F-4D97-AF65-F5344CB8AC3E}">
        <p14:creationId xmlns:p14="http://schemas.microsoft.com/office/powerpoint/2010/main" val="345100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a16="http://schemas.microsoft.com/office/drawing/2014/main" xmlns="" id="{6734D48D-CADE-41CF-A65E-C43C44449539}"/>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6774" name="think-cell Folie" r:id="rId4" imgW="321" imgH="325" progId="TCLayout.ActiveDocument.1">
                  <p:embed/>
                </p:oleObj>
              </mc:Choice>
              <mc:Fallback>
                <p:oleObj name="think-cell Folie" r:id="rId4" imgW="321" imgH="325" progId="TCLayout.ActiveDocument.1">
                  <p:embed/>
                  <p:pic>
                    <p:nvPicPr>
                      <p:cNvPr id="11266" name="Objekt 1" hidden="1">
                        <a:extLst>
                          <a:ext uri="{FF2B5EF4-FFF2-40B4-BE49-F238E27FC236}">
                            <a16:creationId xmlns:a16="http://schemas.microsoft.com/office/drawing/2014/main" xmlns="" id="{4DB13610-DA43-4BA6-AC96-451EEFC5A1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a16="http://schemas.microsoft.com/office/drawing/2014/main" xmlns="" id="{FB499171-37D4-41AF-9D63-338B077B9EEB}"/>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FE298C5A-E09C-444D-8874-EECD0ACBAF6C}" type="datetimeFigureOut">
              <a:rPr lang="de-DE"/>
              <a:pPr>
                <a:defRPr/>
              </a:pPr>
              <a:t>30.10.2020</a:t>
            </a:fld>
            <a:endParaRPr lang="de-DE"/>
          </a:p>
        </p:txBody>
      </p:sp>
      <p:sp>
        <p:nvSpPr>
          <p:cNvPr id="7" name="Fußzeilenplatzhalter 4">
            <a:extLst>
              <a:ext uri="{FF2B5EF4-FFF2-40B4-BE49-F238E27FC236}">
                <a16:creationId xmlns:a16="http://schemas.microsoft.com/office/drawing/2014/main" xmlns="" id="{42CB1064-BB2E-4791-A51F-67B1ED239E0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a16="http://schemas.microsoft.com/office/drawing/2014/main" xmlns="" id="{CCAC29F1-EDAE-4105-A12D-FC7F5C20F4F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0FCC67B3-D96B-45EC-8124-54E8A27E4EA6}" type="slidenum">
              <a:rPr lang="de-DE" altLang="de-DE"/>
              <a:pPr/>
              <a:t>‹Nr.›</a:t>
            </a:fld>
            <a:endParaRPr lang="de-DE" altLang="de-DE"/>
          </a:p>
        </p:txBody>
      </p:sp>
    </p:spTree>
    <p:extLst>
      <p:ext uri="{BB962C8B-B14F-4D97-AF65-F5344CB8AC3E}">
        <p14:creationId xmlns:p14="http://schemas.microsoft.com/office/powerpoint/2010/main" val="136658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a16="http://schemas.microsoft.com/office/drawing/2014/main" xmlns="" id="{308D2BBD-FB62-44D3-B85C-64EBB7E22337}"/>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7798" name="think-cell Folie" r:id="rId4" imgW="321" imgH="325" progId="TCLayout.ActiveDocument.1">
                  <p:embed/>
                </p:oleObj>
              </mc:Choice>
              <mc:Fallback>
                <p:oleObj name="think-cell Folie" r:id="rId4" imgW="321" imgH="325" progId="TCLayout.ActiveDocument.1">
                  <p:embed/>
                  <p:pic>
                    <p:nvPicPr>
                      <p:cNvPr id="12290" name="Objekt 1" hidden="1">
                        <a:extLst>
                          <a:ext uri="{FF2B5EF4-FFF2-40B4-BE49-F238E27FC236}">
                            <a16:creationId xmlns:a16="http://schemas.microsoft.com/office/drawing/2014/main" xmlns="" id="{D6810FC4-6211-4B69-8969-BE47A52692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kaler Titel 1"/>
          <p:cNvSpPr>
            <a:spLocks noGrp="1"/>
          </p:cNvSpPr>
          <p:nvPr>
            <p:ph type="title" orient="vert"/>
          </p:nvPr>
        </p:nvSpPr>
        <p:spPr>
          <a:xfrm>
            <a:off x="8839200" y="366186"/>
            <a:ext cx="2743200" cy="7802033"/>
          </a:xfrm>
        </p:spPr>
        <p:txBody>
          <a:bodyPr vert="eaVert"/>
          <a:lstStyle/>
          <a:p>
            <a:r>
              <a:rPr lang="de-DE"/>
              <a:t>Mastertitelformat bearbeiten</a:t>
            </a:r>
          </a:p>
        </p:txBody>
      </p:sp>
      <p:sp>
        <p:nvSpPr>
          <p:cNvPr id="3" name="Vertikaler Textplatzhalter 2"/>
          <p:cNvSpPr>
            <a:spLocks noGrp="1"/>
          </p:cNvSpPr>
          <p:nvPr>
            <p:ph type="body" orient="vert" idx="1"/>
          </p:nvPr>
        </p:nvSpPr>
        <p:spPr>
          <a:xfrm>
            <a:off x="609600" y="366186"/>
            <a:ext cx="8026400" cy="780203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a16="http://schemas.microsoft.com/office/drawing/2014/main" xmlns="" id="{3A1E95BA-C687-4D75-AE93-9EFEF4E1BFBA}"/>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EBC56068-1427-4441-BB92-36D3A77EC420}" type="datetimeFigureOut">
              <a:rPr lang="de-DE"/>
              <a:pPr>
                <a:defRPr/>
              </a:pPr>
              <a:t>30.10.2020</a:t>
            </a:fld>
            <a:endParaRPr lang="de-DE"/>
          </a:p>
        </p:txBody>
      </p:sp>
      <p:sp>
        <p:nvSpPr>
          <p:cNvPr id="7" name="Fußzeilenplatzhalter 4">
            <a:extLst>
              <a:ext uri="{FF2B5EF4-FFF2-40B4-BE49-F238E27FC236}">
                <a16:creationId xmlns:a16="http://schemas.microsoft.com/office/drawing/2014/main" xmlns="" id="{59B04B56-D579-40C3-9281-978221DB0334}"/>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a16="http://schemas.microsoft.com/office/drawing/2014/main" xmlns="" id="{FF5560A5-ECC8-4ED7-95B9-62173656C83D}"/>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2D548560-F7A4-4EB7-AF76-99260941FC68}" type="slidenum">
              <a:rPr lang="de-DE" altLang="de-DE"/>
              <a:pPr/>
              <a:t>‹Nr.›</a:t>
            </a:fld>
            <a:endParaRPr lang="de-DE" altLang="de-DE"/>
          </a:p>
        </p:txBody>
      </p:sp>
    </p:spTree>
    <p:extLst>
      <p:ext uri="{BB962C8B-B14F-4D97-AF65-F5344CB8AC3E}">
        <p14:creationId xmlns:p14="http://schemas.microsoft.com/office/powerpoint/2010/main" val="305370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a16="http://schemas.microsoft.com/office/drawing/2014/main" xmlns="" id="{42655400-2980-4C0B-B1A2-D27E0A580F99}"/>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8582" name="think-cell Folie" r:id="rId4" imgW="321" imgH="325" progId="TCLayout.ActiveDocument.1">
                  <p:embed/>
                </p:oleObj>
              </mc:Choice>
              <mc:Fallback>
                <p:oleObj name="think-cell Folie" r:id="rId4" imgW="321" imgH="325" progId="TCLayout.ActiveDocument.1">
                  <p:embed/>
                  <p:pic>
                    <p:nvPicPr>
                      <p:cNvPr id="3074" name="Objekt 1" hidden="1">
                        <a:extLst>
                          <a:ext uri="{FF2B5EF4-FFF2-40B4-BE49-F238E27FC236}">
                            <a16:creationId xmlns:a16="http://schemas.microsoft.com/office/drawing/2014/main" xmlns="" id="{17B78A94-4A5A-4D05-804E-4E9763C8FB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a16="http://schemas.microsoft.com/office/drawing/2014/main" xmlns="" id="{3820BF0B-FD05-4501-B988-81B23E9F92A7}"/>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71581EFE-6370-416A-8C29-A5C125CE01DD}" type="datetimeFigureOut">
              <a:rPr lang="de-DE"/>
              <a:pPr>
                <a:defRPr/>
              </a:pPr>
              <a:t>30.10.2020</a:t>
            </a:fld>
            <a:endParaRPr lang="de-DE"/>
          </a:p>
        </p:txBody>
      </p:sp>
      <p:sp>
        <p:nvSpPr>
          <p:cNvPr id="7" name="Fußzeilenplatzhalter 4">
            <a:extLst>
              <a:ext uri="{FF2B5EF4-FFF2-40B4-BE49-F238E27FC236}">
                <a16:creationId xmlns:a16="http://schemas.microsoft.com/office/drawing/2014/main" xmlns="" id="{13A2E9DB-5D0F-4DCB-BB2D-69B6C8DC61FB}"/>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a16="http://schemas.microsoft.com/office/drawing/2014/main" xmlns="" id="{D87C4877-F6F6-4C11-BDB1-2C62930D6973}"/>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9B95E812-115A-4D26-8571-A5FD66EE8C5C}" type="slidenum">
              <a:rPr lang="de-DE" altLang="de-DE"/>
              <a:pPr/>
              <a:t>‹Nr.›</a:t>
            </a:fld>
            <a:endParaRPr lang="de-DE" altLang="de-DE"/>
          </a:p>
        </p:txBody>
      </p:sp>
    </p:spTree>
    <p:extLst>
      <p:ext uri="{BB962C8B-B14F-4D97-AF65-F5344CB8AC3E}">
        <p14:creationId xmlns:p14="http://schemas.microsoft.com/office/powerpoint/2010/main" val="272107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a16="http://schemas.microsoft.com/office/drawing/2014/main" xmlns="" id="{BD3258F2-38E6-4035-8317-5003C9E25071}"/>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9606" name="think-cell Folie" r:id="rId4" imgW="321" imgH="325" progId="TCLayout.ActiveDocument.1">
                  <p:embed/>
                </p:oleObj>
              </mc:Choice>
              <mc:Fallback>
                <p:oleObj name="think-cell Folie" r:id="rId4" imgW="321" imgH="325" progId="TCLayout.ActiveDocument.1">
                  <p:embed/>
                  <p:pic>
                    <p:nvPicPr>
                      <p:cNvPr id="4098" name="Objekt 1" hidden="1">
                        <a:extLst>
                          <a:ext uri="{FF2B5EF4-FFF2-40B4-BE49-F238E27FC236}">
                            <a16:creationId xmlns:a16="http://schemas.microsoft.com/office/drawing/2014/main" xmlns="" id="{725C767A-52AE-486A-AADD-30A056101D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963084" y="5875867"/>
            <a:ext cx="10363200" cy="1816100"/>
          </a:xfrm>
        </p:spPr>
        <p:txBody>
          <a:bodyPr anchor="t"/>
          <a:lstStyle>
            <a:lvl1pPr algn="l">
              <a:defRPr sz="7111" b="1" cap="all"/>
            </a:lvl1pPr>
          </a:lstStyle>
          <a:p>
            <a:r>
              <a:rPr lang="de-DE"/>
              <a:t>Mastertitelformat bearbeiten</a:t>
            </a:r>
          </a:p>
        </p:txBody>
      </p:sp>
      <p:sp>
        <p:nvSpPr>
          <p:cNvPr id="3" name="Textplatzhalter 2"/>
          <p:cNvSpPr>
            <a:spLocks noGrp="1"/>
          </p:cNvSpPr>
          <p:nvPr>
            <p:ph type="body" idx="1"/>
          </p:nvPr>
        </p:nvSpPr>
        <p:spPr>
          <a:xfrm>
            <a:off x="963084" y="3875621"/>
            <a:ext cx="10363200" cy="2000249"/>
          </a:xfrm>
        </p:spPr>
        <p:txBody>
          <a:bodyPr anchor="b"/>
          <a:lstStyle>
            <a:lvl1pPr marL="0" indent="0">
              <a:buNone/>
              <a:defRPr sz="3556">
                <a:solidFill>
                  <a:schemeClr val="tx1">
                    <a:tint val="7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de-DE"/>
              <a:t>Mastertextformat bearbeiten</a:t>
            </a:r>
          </a:p>
        </p:txBody>
      </p:sp>
      <p:sp>
        <p:nvSpPr>
          <p:cNvPr id="6" name="Datumsplatzhalter 3">
            <a:extLst>
              <a:ext uri="{FF2B5EF4-FFF2-40B4-BE49-F238E27FC236}">
                <a16:creationId xmlns:a16="http://schemas.microsoft.com/office/drawing/2014/main" xmlns="" id="{432A6DE4-8224-4148-8560-08DBBDD2E4F4}"/>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4CBE56DB-D43F-46FB-BB13-F0D9E22C8C59}" type="datetimeFigureOut">
              <a:rPr lang="de-DE"/>
              <a:pPr>
                <a:defRPr/>
              </a:pPr>
              <a:t>30.10.2020</a:t>
            </a:fld>
            <a:endParaRPr lang="de-DE"/>
          </a:p>
        </p:txBody>
      </p:sp>
      <p:sp>
        <p:nvSpPr>
          <p:cNvPr id="7" name="Fußzeilenplatzhalter 4">
            <a:extLst>
              <a:ext uri="{FF2B5EF4-FFF2-40B4-BE49-F238E27FC236}">
                <a16:creationId xmlns:a16="http://schemas.microsoft.com/office/drawing/2014/main" xmlns="" id="{21743C54-BB5C-4C57-A666-EA486EB79399}"/>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a16="http://schemas.microsoft.com/office/drawing/2014/main" xmlns="" id="{5ABB8556-268B-4E1E-A8F1-3C9FEF319D4C}"/>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C2A03427-3905-48AE-9131-D389B70F386C}" type="slidenum">
              <a:rPr lang="de-DE" altLang="de-DE"/>
              <a:pPr/>
              <a:t>‹Nr.›</a:t>
            </a:fld>
            <a:endParaRPr lang="de-DE" altLang="de-DE"/>
          </a:p>
        </p:txBody>
      </p:sp>
    </p:spTree>
    <p:extLst>
      <p:ext uri="{BB962C8B-B14F-4D97-AF65-F5344CB8AC3E}">
        <p14:creationId xmlns:p14="http://schemas.microsoft.com/office/powerpoint/2010/main" val="229856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graphicFrame>
        <p:nvGraphicFramePr>
          <p:cNvPr id="5" name="Objekt 1" hidden="1">
            <a:extLst>
              <a:ext uri="{FF2B5EF4-FFF2-40B4-BE49-F238E27FC236}">
                <a16:creationId xmlns:a16="http://schemas.microsoft.com/office/drawing/2014/main" xmlns="" id="{5B166642-BD1D-4899-B731-088669B00232}"/>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0630" name="think-cell Folie" r:id="rId4" imgW="321" imgH="325" progId="TCLayout.ActiveDocument.1">
                  <p:embed/>
                </p:oleObj>
              </mc:Choice>
              <mc:Fallback>
                <p:oleObj name="think-cell Folie" r:id="rId4" imgW="321" imgH="325" progId="TCLayout.ActiveDocument.1">
                  <p:embed/>
                  <p:pic>
                    <p:nvPicPr>
                      <p:cNvPr id="5122" name="Objekt 1" hidden="1">
                        <a:extLst>
                          <a:ext uri="{FF2B5EF4-FFF2-40B4-BE49-F238E27FC236}">
                            <a16:creationId xmlns:a16="http://schemas.microsoft.com/office/drawing/2014/main" xmlns="" id="{3D9BDA67-4E15-4574-BE23-00D09DA3AE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09600" y="2133604"/>
            <a:ext cx="5384800" cy="6034617"/>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2133604"/>
            <a:ext cx="5384800" cy="6034617"/>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xmlns="" id="{C781ABDA-3270-4052-BBCE-77E527E2DC06}"/>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594D06BE-9464-49E5-B360-62293BB650B1}" type="datetimeFigureOut">
              <a:rPr lang="de-DE"/>
              <a:pPr>
                <a:defRPr/>
              </a:pPr>
              <a:t>30.10.2020</a:t>
            </a:fld>
            <a:endParaRPr lang="de-DE"/>
          </a:p>
        </p:txBody>
      </p:sp>
      <p:sp>
        <p:nvSpPr>
          <p:cNvPr id="8" name="Fußzeilenplatzhalter 4">
            <a:extLst>
              <a:ext uri="{FF2B5EF4-FFF2-40B4-BE49-F238E27FC236}">
                <a16:creationId xmlns:a16="http://schemas.microsoft.com/office/drawing/2014/main" xmlns="" id="{FD399179-20D7-4E12-940A-80D89A11E752}"/>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xmlns="" id="{F1188E67-3B67-4734-AFE9-DEB8BCAFCCBB}"/>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E73432EA-AB30-4DA3-B1A6-4F70B6C67BCD}" type="slidenum">
              <a:rPr lang="de-DE" altLang="de-DE"/>
              <a:pPr/>
              <a:t>‹Nr.›</a:t>
            </a:fld>
            <a:endParaRPr lang="de-DE" altLang="de-DE"/>
          </a:p>
        </p:txBody>
      </p:sp>
    </p:spTree>
    <p:extLst>
      <p:ext uri="{BB962C8B-B14F-4D97-AF65-F5344CB8AC3E}">
        <p14:creationId xmlns:p14="http://schemas.microsoft.com/office/powerpoint/2010/main" val="53443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graphicFrame>
        <p:nvGraphicFramePr>
          <p:cNvPr id="7" name="Objekt 1" hidden="1">
            <a:extLst>
              <a:ext uri="{FF2B5EF4-FFF2-40B4-BE49-F238E27FC236}">
                <a16:creationId xmlns:a16="http://schemas.microsoft.com/office/drawing/2014/main" xmlns="" id="{60702E51-62A2-42EF-A9DE-F8EB998DAC12}"/>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1654" name="think-cell Folie" r:id="rId4" imgW="321" imgH="325" progId="TCLayout.ActiveDocument.1">
                  <p:embed/>
                </p:oleObj>
              </mc:Choice>
              <mc:Fallback>
                <p:oleObj name="think-cell Folie" r:id="rId4" imgW="321" imgH="325" progId="TCLayout.ActiveDocument.1">
                  <p:embed/>
                  <p:pic>
                    <p:nvPicPr>
                      <p:cNvPr id="6146" name="Objekt 1" hidden="1">
                        <a:extLst>
                          <a:ext uri="{FF2B5EF4-FFF2-40B4-BE49-F238E27FC236}">
                            <a16:creationId xmlns:a16="http://schemas.microsoft.com/office/drawing/2014/main" xmlns="" id="{BF91C8FB-2717-4158-934F-74BE755DE5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609601" y="2046818"/>
            <a:ext cx="5386917" cy="853016"/>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de-DE"/>
              <a:t>Mastertextformat bearbeiten</a:t>
            </a:r>
          </a:p>
        </p:txBody>
      </p:sp>
      <p:sp>
        <p:nvSpPr>
          <p:cNvPr id="4" name="Inhaltsplatzhalter 3"/>
          <p:cNvSpPr>
            <a:spLocks noGrp="1"/>
          </p:cNvSpPr>
          <p:nvPr>
            <p:ph sz="half" idx="2"/>
          </p:nvPr>
        </p:nvSpPr>
        <p:spPr>
          <a:xfrm>
            <a:off x="609601" y="2899833"/>
            <a:ext cx="5386917" cy="5268384"/>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75" y="2046818"/>
            <a:ext cx="5389033" cy="853016"/>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de-DE"/>
              <a:t>Mastertextformat bearbeiten</a:t>
            </a:r>
          </a:p>
        </p:txBody>
      </p:sp>
      <p:sp>
        <p:nvSpPr>
          <p:cNvPr id="6" name="Inhaltsplatzhalter 5"/>
          <p:cNvSpPr>
            <a:spLocks noGrp="1"/>
          </p:cNvSpPr>
          <p:nvPr>
            <p:ph sz="quarter" idx="4"/>
          </p:nvPr>
        </p:nvSpPr>
        <p:spPr>
          <a:xfrm>
            <a:off x="6193375" y="2899833"/>
            <a:ext cx="5389033" cy="5268384"/>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Datumsplatzhalter 3">
            <a:extLst>
              <a:ext uri="{FF2B5EF4-FFF2-40B4-BE49-F238E27FC236}">
                <a16:creationId xmlns:a16="http://schemas.microsoft.com/office/drawing/2014/main" xmlns="" id="{0AFE3909-6268-4F67-A581-1F2EC9B9AB41}"/>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CF3CEF8D-6023-456D-B5A9-3F65B946CF4D}" type="datetimeFigureOut">
              <a:rPr lang="de-DE"/>
              <a:pPr>
                <a:defRPr/>
              </a:pPr>
              <a:t>30.10.2020</a:t>
            </a:fld>
            <a:endParaRPr lang="de-DE"/>
          </a:p>
        </p:txBody>
      </p:sp>
      <p:sp>
        <p:nvSpPr>
          <p:cNvPr id="10" name="Fußzeilenplatzhalter 4">
            <a:extLst>
              <a:ext uri="{FF2B5EF4-FFF2-40B4-BE49-F238E27FC236}">
                <a16:creationId xmlns:a16="http://schemas.microsoft.com/office/drawing/2014/main" xmlns="" id="{B20D5F5A-9575-4DBB-AC89-A56638007489}"/>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11" name="Foliennummernplatzhalter 5">
            <a:extLst>
              <a:ext uri="{FF2B5EF4-FFF2-40B4-BE49-F238E27FC236}">
                <a16:creationId xmlns:a16="http://schemas.microsoft.com/office/drawing/2014/main" xmlns="" id="{167319B3-0401-49E9-BA31-D2917942D23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55AD4B7E-08F4-49E7-974C-DC692272181D}" type="slidenum">
              <a:rPr lang="de-DE" altLang="de-DE"/>
              <a:pPr/>
              <a:t>‹Nr.›</a:t>
            </a:fld>
            <a:endParaRPr lang="de-DE" altLang="de-DE"/>
          </a:p>
        </p:txBody>
      </p:sp>
    </p:spTree>
    <p:extLst>
      <p:ext uri="{BB962C8B-B14F-4D97-AF65-F5344CB8AC3E}">
        <p14:creationId xmlns:p14="http://schemas.microsoft.com/office/powerpoint/2010/main" val="365977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graphicFrame>
        <p:nvGraphicFramePr>
          <p:cNvPr id="3" name="Objekt 1" hidden="1">
            <a:extLst>
              <a:ext uri="{FF2B5EF4-FFF2-40B4-BE49-F238E27FC236}">
                <a16:creationId xmlns:a16="http://schemas.microsoft.com/office/drawing/2014/main" xmlns="" id="{C299743D-446A-4D20-9E25-266AE5018914}"/>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2678" name="think-cell Folie" r:id="rId4" imgW="321" imgH="325" progId="TCLayout.ActiveDocument.1">
                  <p:embed/>
                </p:oleObj>
              </mc:Choice>
              <mc:Fallback>
                <p:oleObj name="think-cell Folie" r:id="rId4" imgW="321" imgH="325" progId="TCLayout.ActiveDocument.1">
                  <p:embed/>
                  <p:pic>
                    <p:nvPicPr>
                      <p:cNvPr id="7170" name="Objekt 1" hidden="1">
                        <a:extLst>
                          <a:ext uri="{FF2B5EF4-FFF2-40B4-BE49-F238E27FC236}">
                            <a16:creationId xmlns:a16="http://schemas.microsoft.com/office/drawing/2014/main" xmlns="" id="{8208DB1A-CC04-4969-B086-5602C6DA88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5" name="Datumsplatzhalter 3">
            <a:extLst>
              <a:ext uri="{FF2B5EF4-FFF2-40B4-BE49-F238E27FC236}">
                <a16:creationId xmlns:a16="http://schemas.microsoft.com/office/drawing/2014/main" xmlns="" id="{DF8FD6B8-6585-4EDA-84B3-166145FD850F}"/>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67B2321E-6FBF-46FB-A779-37350E174BD1}" type="datetimeFigureOut">
              <a:rPr lang="de-DE"/>
              <a:pPr>
                <a:defRPr/>
              </a:pPr>
              <a:t>30.10.2020</a:t>
            </a:fld>
            <a:endParaRPr lang="de-DE"/>
          </a:p>
        </p:txBody>
      </p:sp>
      <p:sp>
        <p:nvSpPr>
          <p:cNvPr id="6" name="Fußzeilenplatzhalter 4">
            <a:extLst>
              <a:ext uri="{FF2B5EF4-FFF2-40B4-BE49-F238E27FC236}">
                <a16:creationId xmlns:a16="http://schemas.microsoft.com/office/drawing/2014/main" xmlns="" id="{E73DFF5E-96A7-421B-BB13-68D323498A73}"/>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xmlns="" id="{A0B07098-7630-410F-B0F9-AEEBA056933F}"/>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C391B481-A8B4-4476-806B-37701740FA2B}" type="slidenum">
              <a:rPr lang="de-DE" altLang="de-DE"/>
              <a:pPr/>
              <a:t>‹Nr.›</a:t>
            </a:fld>
            <a:endParaRPr lang="de-DE" altLang="de-DE"/>
          </a:p>
        </p:txBody>
      </p:sp>
    </p:spTree>
    <p:extLst>
      <p:ext uri="{BB962C8B-B14F-4D97-AF65-F5344CB8AC3E}">
        <p14:creationId xmlns:p14="http://schemas.microsoft.com/office/powerpoint/2010/main" val="269057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graphicFrame>
        <p:nvGraphicFramePr>
          <p:cNvPr id="2" name="Objekt 5" hidden="1">
            <a:extLst>
              <a:ext uri="{FF2B5EF4-FFF2-40B4-BE49-F238E27FC236}">
                <a16:creationId xmlns:a16="http://schemas.microsoft.com/office/drawing/2014/main" xmlns="" id="{949B8313-0CAA-41E0-9616-38829E0847B4}"/>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3702" name="think-cell Folie" r:id="rId4" imgW="321" imgH="325" progId="TCLayout.ActiveDocument.1">
                  <p:embed/>
                </p:oleObj>
              </mc:Choice>
              <mc:Fallback>
                <p:oleObj name="think-cell Folie" r:id="rId4" imgW="321" imgH="325" progId="TCLayout.ActiveDocument.1">
                  <p:embed/>
                  <p:pic>
                    <p:nvPicPr>
                      <p:cNvPr id="8194" name="Objekt 5" hidden="1">
                        <a:extLst>
                          <a:ext uri="{FF2B5EF4-FFF2-40B4-BE49-F238E27FC236}">
                            <a16:creationId xmlns:a16="http://schemas.microsoft.com/office/drawing/2014/main" xmlns="" id="{CCA281D8-9DF7-47A3-B829-C7F81FB097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Datumsplatzhalter 3">
            <a:extLst>
              <a:ext uri="{FF2B5EF4-FFF2-40B4-BE49-F238E27FC236}">
                <a16:creationId xmlns:a16="http://schemas.microsoft.com/office/drawing/2014/main" xmlns="" id="{DE5A3AB8-4201-4627-893E-633EB28EE730}"/>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B600FA07-190C-4A6B-B2EF-E13C7BCAA005}" type="datetimeFigureOut">
              <a:rPr lang="de-DE"/>
              <a:pPr>
                <a:defRPr/>
              </a:pPr>
              <a:t>30.10.2020</a:t>
            </a:fld>
            <a:endParaRPr lang="de-DE"/>
          </a:p>
        </p:txBody>
      </p:sp>
      <p:sp>
        <p:nvSpPr>
          <p:cNvPr id="5" name="Fußzeilenplatzhalter 4">
            <a:extLst>
              <a:ext uri="{FF2B5EF4-FFF2-40B4-BE49-F238E27FC236}">
                <a16:creationId xmlns:a16="http://schemas.microsoft.com/office/drawing/2014/main" xmlns="" id="{8DD66D4E-A1D0-4B72-B4AA-4B526FA7DA81}"/>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xmlns="" id="{583F6DA8-770B-4C8D-8FDF-A32A599F816C}"/>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0B88C459-4B33-4BF2-A868-69E3DA5457EF}" type="slidenum">
              <a:rPr lang="de-DE" altLang="de-DE"/>
              <a:pPr/>
              <a:t>‹Nr.›</a:t>
            </a:fld>
            <a:endParaRPr lang="de-DE" altLang="de-DE"/>
          </a:p>
        </p:txBody>
      </p:sp>
    </p:spTree>
    <p:extLst>
      <p:ext uri="{BB962C8B-B14F-4D97-AF65-F5344CB8AC3E}">
        <p14:creationId xmlns:p14="http://schemas.microsoft.com/office/powerpoint/2010/main" val="320341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graphicFrame>
        <p:nvGraphicFramePr>
          <p:cNvPr id="5" name="Objekt 1" hidden="1">
            <a:extLst>
              <a:ext uri="{FF2B5EF4-FFF2-40B4-BE49-F238E27FC236}">
                <a16:creationId xmlns:a16="http://schemas.microsoft.com/office/drawing/2014/main" xmlns="" id="{5C6BB0F0-6740-4FDC-BEB0-BDFF12220773}"/>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4726" name="think-cell Folie" r:id="rId4" imgW="321" imgH="325" progId="TCLayout.ActiveDocument.1">
                  <p:embed/>
                </p:oleObj>
              </mc:Choice>
              <mc:Fallback>
                <p:oleObj name="think-cell Folie" r:id="rId4" imgW="321" imgH="325" progId="TCLayout.ActiveDocument.1">
                  <p:embed/>
                  <p:pic>
                    <p:nvPicPr>
                      <p:cNvPr id="9218" name="Objekt 1" hidden="1">
                        <a:extLst>
                          <a:ext uri="{FF2B5EF4-FFF2-40B4-BE49-F238E27FC236}">
                            <a16:creationId xmlns:a16="http://schemas.microsoft.com/office/drawing/2014/main" xmlns="" id="{EABA0DEA-845A-40DC-9A1F-9A8ED7EFF7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609608" y="364069"/>
            <a:ext cx="4011084" cy="1549400"/>
          </a:xfrm>
        </p:spPr>
        <p:txBody>
          <a:bodyPr anchor="b"/>
          <a:lstStyle>
            <a:lvl1pPr algn="l">
              <a:defRPr sz="3556" b="1"/>
            </a:lvl1pPr>
          </a:lstStyle>
          <a:p>
            <a:r>
              <a:rPr lang="de-DE"/>
              <a:t>Mastertitelformat bearbeiten</a:t>
            </a:r>
          </a:p>
        </p:txBody>
      </p:sp>
      <p:sp>
        <p:nvSpPr>
          <p:cNvPr id="3" name="Inhaltsplatzhalter 2"/>
          <p:cNvSpPr>
            <a:spLocks noGrp="1"/>
          </p:cNvSpPr>
          <p:nvPr>
            <p:ph idx="1"/>
          </p:nvPr>
        </p:nvSpPr>
        <p:spPr>
          <a:xfrm>
            <a:off x="4766740" y="364070"/>
            <a:ext cx="6815668" cy="7804151"/>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8" y="1913468"/>
            <a:ext cx="4011084" cy="6254751"/>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de-DE"/>
              <a:t>Mastertextformat bearbeiten</a:t>
            </a:r>
          </a:p>
        </p:txBody>
      </p:sp>
      <p:sp>
        <p:nvSpPr>
          <p:cNvPr id="7" name="Datumsplatzhalter 3">
            <a:extLst>
              <a:ext uri="{FF2B5EF4-FFF2-40B4-BE49-F238E27FC236}">
                <a16:creationId xmlns:a16="http://schemas.microsoft.com/office/drawing/2014/main" xmlns="" id="{8B596840-96EE-4A6B-81E2-9E384E0C7045}"/>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AE2F3559-DE45-498A-8EF5-B9091A49A893}" type="datetimeFigureOut">
              <a:rPr lang="de-DE"/>
              <a:pPr>
                <a:defRPr/>
              </a:pPr>
              <a:t>30.10.2020</a:t>
            </a:fld>
            <a:endParaRPr lang="de-DE"/>
          </a:p>
        </p:txBody>
      </p:sp>
      <p:sp>
        <p:nvSpPr>
          <p:cNvPr id="8" name="Fußzeilenplatzhalter 4">
            <a:extLst>
              <a:ext uri="{FF2B5EF4-FFF2-40B4-BE49-F238E27FC236}">
                <a16:creationId xmlns:a16="http://schemas.microsoft.com/office/drawing/2014/main" xmlns="" id="{8E40BC5C-1569-4485-9F97-B56DDF5BD33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xmlns="" id="{8C955221-CA5E-402B-99C0-6AFD73BD92D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6A25C3C3-7A12-40D5-A8C1-C65163205E98}" type="slidenum">
              <a:rPr lang="de-DE" altLang="de-DE"/>
              <a:pPr/>
              <a:t>‹Nr.›</a:t>
            </a:fld>
            <a:endParaRPr lang="de-DE" altLang="de-DE"/>
          </a:p>
        </p:txBody>
      </p:sp>
    </p:spTree>
    <p:extLst>
      <p:ext uri="{BB962C8B-B14F-4D97-AF65-F5344CB8AC3E}">
        <p14:creationId xmlns:p14="http://schemas.microsoft.com/office/powerpoint/2010/main" val="21303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graphicFrame>
        <p:nvGraphicFramePr>
          <p:cNvPr id="5" name="Objekt 1" hidden="1">
            <a:extLst>
              <a:ext uri="{FF2B5EF4-FFF2-40B4-BE49-F238E27FC236}">
                <a16:creationId xmlns:a16="http://schemas.microsoft.com/office/drawing/2014/main" xmlns="" id="{40DB8AE5-C496-4DA8-AE19-FE78E2D9842E}"/>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5750" name="think-cell Folie" r:id="rId4" imgW="321" imgH="325" progId="TCLayout.ActiveDocument.1">
                  <p:embed/>
                </p:oleObj>
              </mc:Choice>
              <mc:Fallback>
                <p:oleObj name="think-cell Folie" r:id="rId4" imgW="321" imgH="325" progId="TCLayout.ActiveDocument.1">
                  <p:embed/>
                  <p:pic>
                    <p:nvPicPr>
                      <p:cNvPr id="10242" name="Objekt 1" hidden="1">
                        <a:extLst>
                          <a:ext uri="{FF2B5EF4-FFF2-40B4-BE49-F238E27FC236}">
                            <a16:creationId xmlns:a16="http://schemas.microsoft.com/office/drawing/2014/main" xmlns="" id="{526EE168-C989-46A8-B2F5-ED962EB422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2389717" y="6400803"/>
            <a:ext cx="7315200" cy="755651"/>
          </a:xfrm>
        </p:spPr>
        <p:txBody>
          <a:bodyPr anchor="b"/>
          <a:lstStyle>
            <a:lvl1pPr algn="l">
              <a:defRPr sz="3556" b="1"/>
            </a:lvl1pPr>
          </a:lstStyle>
          <a:p>
            <a:r>
              <a:rPr lang="de-DE"/>
              <a:t>Mastertitelformat bearbeiten</a:t>
            </a:r>
          </a:p>
        </p:txBody>
      </p:sp>
      <p:sp>
        <p:nvSpPr>
          <p:cNvPr id="3" name="Bildplatzhalter 2"/>
          <p:cNvSpPr>
            <a:spLocks noGrp="1"/>
          </p:cNvSpPr>
          <p:nvPr>
            <p:ph type="pic" idx="1"/>
          </p:nvPr>
        </p:nvSpPr>
        <p:spPr>
          <a:xfrm>
            <a:off x="2389717" y="817033"/>
            <a:ext cx="7315200" cy="5486400"/>
          </a:xfrm>
        </p:spPr>
        <p:txBody>
          <a:bodyPr rtlCol="0">
            <a:normAutofit/>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pPr lvl="0"/>
            <a:endParaRPr lang="de-DE" noProof="0"/>
          </a:p>
        </p:txBody>
      </p:sp>
      <p:sp>
        <p:nvSpPr>
          <p:cNvPr id="4" name="Textplatzhalter 3"/>
          <p:cNvSpPr>
            <a:spLocks noGrp="1"/>
          </p:cNvSpPr>
          <p:nvPr>
            <p:ph type="body" sz="half" idx="2"/>
          </p:nvPr>
        </p:nvSpPr>
        <p:spPr>
          <a:xfrm>
            <a:off x="2389717" y="7156454"/>
            <a:ext cx="7315200" cy="1073149"/>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de-DE"/>
              <a:t>Mastertextformat bearbeiten</a:t>
            </a:r>
          </a:p>
        </p:txBody>
      </p:sp>
      <p:sp>
        <p:nvSpPr>
          <p:cNvPr id="7" name="Datumsplatzhalter 3">
            <a:extLst>
              <a:ext uri="{FF2B5EF4-FFF2-40B4-BE49-F238E27FC236}">
                <a16:creationId xmlns:a16="http://schemas.microsoft.com/office/drawing/2014/main" xmlns="" id="{68CAC29E-AE8A-4249-A986-A0BA2D01AA0A}"/>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6C24463B-2E87-4155-B620-F2FB05D5228E}" type="datetimeFigureOut">
              <a:rPr lang="de-DE"/>
              <a:pPr>
                <a:defRPr/>
              </a:pPr>
              <a:t>30.10.2020</a:t>
            </a:fld>
            <a:endParaRPr lang="de-DE"/>
          </a:p>
        </p:txBody>
      </p:sp>
      <p:sp>
        <p:nvSpPr>
          <p:cNvPr id="8" name="Fußzeilenplatzhalter 4">
            <a:extLst>
              <a:ext uri="{FF2B5EF4-FFF2-40B4-BE49-F238E27FC236}">
                <a16:creationId xmlns:a16="http://schemas.microsoft.com/office/drawing/2014/main" xmlns="" id="{085A63E5-D18F-4CAD-8999-5BEBBD2D094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xmlns="" id="{0F9502A7-2766-439F-8E0C-DFBD55CCA0F0}"/>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7A0ADDE2-3E1D-428D-B791-9157A7135544}" type="slidenum">
              <a:rPr lang="de-DE" altLang="de-DE"/>
              <a:pPr/>
              <a:t>‹Nr.›</a:t>
            </a:fld>
            <a:endParaRPr lang="de-DE" altLang="de-DE"/>
          </a:p>
        </p:txBody>
      </p:sp>
    </p:spTree>
    <p:extLst>
      <p:ext uri="{BB962C8B-B14F-4D97-AF65-F5344CB8AC3E}">
        <p14:creationId xmlns:p14="http://schemas.microsoft.com/office/powerpoint/2010/main" val="302877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kt 1" hidden="1">
            <a:extLst>
              <a:ext uri="{FF2B5EF4-FFF2-40B4-BE49-F238E27FC236}">
                <a16:creationId xmlns:a16="http://schemas.microsoft.com/office/drawing/2014/main" xmlns="" id="{E5AE5B34-2BFD-480F-A35E-DB2DB6AA0523}"/>
              </a:ext>
            </a:extLst>
          </p:cNvPr>
          <p:cNvGraphicFramePr>
            <a:graphicFrameLocks noChangeAspect="1"/>
          </p:cNvGraphicFramePr>
          <p:nvPr userDrawn="1">
            <p:custDataLst>
              <p:tags r:id="rId14"/>
            </p:custDataLst>
            <p:extLst>
              <p:ext uri="{D42A27DB-BD31-4B8C-83A1-F6EECF244321}">
                <p14:modId xmlns:p14="http://schemas.microsoft.com/office/powerpoint/2010/main" val="1890640126"/>
              </p:ext>
            </p:ext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130" name="think-cell Folie" r:id="rId16" imgW="321" imgH="325" progId="TCLayout.ActiveDocument.1">
                  <p:embed/>
                </p:oleObj>
              </mc:Choice>
              <mc:Fallback>
                <p:oleObj name="think-cell Folie" r:id="rId16" imgW="321" imgH="325" progId="TCLayout.ActiveDocument.1">
                  <p:embed/>
                  <p:pic>
                    <p:nvPicPr>
                      <p:cNvPr id="0" name="Objekt 1"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hteck 1" hidden="1">
            <a:extLst>
              <a:ext uri="{FF2B5EF4-FFF2-40B4-BE49-F238E27FC236}">
                <a16:creationId xmlns:a16="http://schemas.microsoft.com/office/drawing/2014/main" xmlns="" id="{FBA1AFF8-E284-4D06-ACFD-6D6216A6DAE0}"/>
              </a:ext>
            </a:extLst>
          </p:cNvPr>
          <p:cNvSpPr/>
          <p:nvPr userDrawn="1">
            <p:custDataLst>
              <p:tags r:id="rId15"/>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7822" b="0" i="0" baseline="0" dirty="0">
              <a:latin typeface="Calibri" panose="020F0502020204030204" pitchFamily="34" charset="0"/>
              <a:ea typeface="+mj-ea"/>
              <a:cs typeface="+mj-cs"/>
              <a:sym typeface="Calibri" panose="020F0502020204030204" pitchFamily="34" charset="0"/>
            </a:endParaRPr>
          </a:p>
        </p:txBody>
      </p:sp>
      <p:sp>
        <p:nvSpPr>
          <p:cNvPr id="1027" name="Titelplatzhalter 1">
            <a:extLst>
              <a:ext uri="{FF2B5EF4-FFF2-40B4-BE49-F238E27FC236}">
                <a16:creationId xmlns:a16="http://schemas.microsoft.com/office/drawing/2014/main" xmlns="" id="{F25D38AA-C203-4E79-981F-AD74EA3698E0}"/>
              </a:ext>
            </a:extLst>
          </p:cNvPr>
          <p:cNvSpPr>
            <a:spLocks noGrp="1"/>
          </p:cNvSpPr>
          <p:nvPr>
            <p:ph type="title"/>
          </p:nvPr>
        </p:nvSpPr>
        <p:spPr bwMode="auto">
          <a:xfrm>
            <a:off x="609600" y="366713"/>
            <a:ext cx="1097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p>
        </p:txBody>
      </p:sp>
      <p:sp>
        <p:nvSpPr>
          <p:cNvPr id="1028" name="Textplatzhalter 2">
            <a:extLst>
              <a:ext uri="{FF2B5EF4-FFF2-40B4-BE49-F238E27FC236}">
                <a16:creationId xmlns:a16="http://schemas.microsoft.com/office/drawing/2014/main" xmlns="" id="{C278584C-6A0C-4891-940E-C8C991A7D8A9}"/>
              </a:ext>
            </a:extLst>
          </p:cNvPr>
          <p:cNvSpPr>
            <a:spLocks noGrp="1"/>
          </p:cNvSpPr>
          <p:nvPr>
            <p:ph type="body" idx="1"/>
          </p:nvPr>
        </p:nvSpPr>
        <p:spPr bwMode="auto">
          <a:xfrm>
            <a:off x="479778" y="2133600"/>
            <a:ext cx="109728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9" name="Rectangle 8">
            <a:extLst>
              <a:ext uri="{FF2B5EF4-FFF2-40B4-BE49-F238E27FC236}">
                <a16:creationId xmlns:a16="http://schemas.microsoft.com/office/drawing/2014/main" xmlns="" id="{8DB1AA69-EEC8-46CE-B8E9-74DADAEF03DF}"/>
              </a:ext>
            </a:extLst>
          </p:cNvPr>
          <p:cNvSpPr>
            <a:spLocks noChangeArrowheads="1"/>
          </p:cNvSpPr>
          <p:nvPr userDrawn="1"/>
        </p:nvSpPr>
        <p:spPr bwMode="auto">
          <a:xfrm>
            <a:off x="479778" y="8796304"/>
            <a:ext cx="12192000" cy="42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defRPr/>
            </a:pPr>
            <a:r>
              <a:rPr lang="de-DE" altLang="de-DE" sz="1067">
                <a:ea typeface="Times New Roman" pitchFamily="18" charset="0"/>
                <a:cs typeface="Arial" pitchFamily="34" charset="0"/>
              </a:rPr>
              <a:t>Gemeinsames Forschungsprojekt der TU München und der BTU Cottbus zum Thema: </a:t>
            </a:r>
            <a:r>
              <a:rPr lang="de-DE" altLang="de-DE" sz="1067" i="1">
                <a:ea typeface="Times New Roman" pitchFamily="18" charset="0"/>
                <a:cs typeface="Arial" pitchFamily="34" charset="0"/>
              </a:rPr>
              <a:t>Reifegradbasiertes QM in F&amp;E für disruptive Technologien am Beispiel E-Mobility</a:t>
            </a:r>
            <a:r>
              <a:rPr lang="de-DE" altLang="de-DE" sz="1067">
                <a:ea typeface="Times New Roman" pitchFamily="18" charset="0"/>
                <a:cs typeface="Arial" pitchFamily="34" charset="0"/>
              </a:rPr>
              <a:t> </a:t>
            </a:r>
          </a:p>
          <a:p>
            <a:pPr>
              <a:defRPr/>
            </a:pPr>
            <a:r>
              <a:rPr lang="de-DE" altLang="de-DE" sz="1067">
                <a:ea typeface="Times New Roman" pitchFamily="18" charset="0"/>
                <a:cs typeface="Arial" pitchFamily="34" charset="0"/>
              </a:rPr>
              <a:t>Link zum Tool: https://tools.bwl.wi.tum.de/CMMDPD/</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812810" rtl="0" eaLnBrk="0" fontAlgn="base" hangingPunct="0">
        <a:spcBef>
          <a:spcPct val="0"/>
        </a:spcBef>
        <a:spcAft>
          <a:spcPct val="0"/>
        </a:spcAft>
        <a:defRPr sz="7822" kern="1200">
          <a:solidFill>
            <a:schemeClr val="tx1"/>
          </a:solidFill>
          <a:latin typeface="+mj-lt"/>
          <a:ea typeface="+mj-ea"/>
          <a:cs typeface="+mj-cs"/>
        </a:defRPr>
      </a:lvl1pPr>
      <a:lvl2pPr algn="ctr" defTabSz="812810" rtl="0" eaLnBrk="0" fontAlgn="base" hangingPunct="0">
        <a:spcBef>
          <a:spcPct val="0"/>
        </a:spcBef>
        <a:spcAft>
          <a:spcPct val="0"/>
        </a:spcAft>
        <a:defRPr sz="7822">
          <a:solidFill>
            <a:schemeClr val="tx1"/>
          </a:solidFill>
          <a:latin typeface="Calibri" pitchFamily="34" charset="0"/>
        </a:defRPr>
      </a:lvl2pPr>
      <a:lvl3pPr algn="ctr" defTabSz="812810" rtl="0" eaLnBrk="0" fontAlgn="base" hangingPunct="0">
        <a:spcBef>
          <a:spcPct val="0"/>
        </a:spcBef>
        <a:spcAft>
          <a:spcPct val="0"/>
        </a:spcAft>
        <a:defRPr sz="7822">
          <a:solidFill>
            <a:schemeClr val="tx1"/>
          </a:solidFill>
          <a:latin typeface="Calibri" pitchFamily="34" charset="0"/>
        </a:defRPr>
      </a:lvl3pPr>
      <a:lvl4pPr algn="ctr" defTabSz="812810" rtl="0" eaLnBrk="0" fontAlgn="base" hangingPunct="0">
        <a:spcBef>
          <a:spcPct val="0"/>
        </a:spcBef>
        <a:spcAft>
          <a:spcPct val="0"/>
        </a:spcAft>
        <a:defRPr sz="7822">
          <a:solidFill>
            <a:schemeClr val="tx1"/>
          </a:solidFill>
          <a:latin typeface="Calibri" pitchFamily="34" charset="0"/>
        </a:defRPr>
      </a:lvl4pPr>
      <a:lvl5pPr algn="ctr" defTabSz="812810" rtl="0" eaLnBrk="0" fontAlgn="base" hangingPunct="0">
        <a:spcBef>
          <a:spcPct val="0"/>
        </a:spcBef>
        <a:spcAft>
          <a:spcPct val="0"/>
        </a:spcAft>
        <a:defRPr sz="7822">
          <a:solidFill>
            <a:schemeClr val="tx1"/>
          </a:solidFill>
          <a:latin typeface="Calibri" pitchFamily="34" charset="0"/>
        </a:defRPr>
      </a:lvl5pPr>
      <a:lvl6pPr marL="812810" algn="ctr" defTabSz="812810" rtl="0" fontAlgn="base">
        <a:spcBef>
          <a:spcPct val="0"/>
        </a:spcBef>
        <a:spcAft>
          <a:spcPct val="0"/>
        </a:spcAft>
        <a:defRPr sz="7822">
          <a:solidFill>
            <a:schemeClr val="tx1"/>
          </a:solidFill>
          <a:latin typeface="Calibri" pitchFamily="34" charset="0"/>
        </a:defRPr>
      </a:lvl6pPr>
      <a:lvl7pPr marL="1625620" algn="ctr" defTabSz="812810" rtl="0" fontAlgn="base">
        <a:spcBef>
          <a:spcPct val="0"/>
        </a:spcBef>
        <a:spcAft>
          <a:spcPct val="0"/>
        </a:spcAft>
        <a:defRPr sz="7822">
          <a:solidFill>
            <a:schemeClr val="tx1"/>
          </a:solidFill>
          <a:latin typeface="Calibri" pitchFamily="34" charset="0"/>
        </a:defRPr>
      </a:lvl7pPr>
      <a:lvl8pPr marL="2438430" algn="ctr" defTabSz="812810" rtl="0" fontAlgn="base">
        <a:spcBef>
          <a:spcPct val="0"/>
        </a:spcBef>
        <a:spcAft>
          <a:spcPct val="0"/>
        </a:spcAft>
        <a:defRPr sz="7822">
          <a:solidFill>
            <a:schemeClr val="tx1"/>
          </a:solidFill>
          <a:latin typeface="Calibri" pitchFamily="34" charset="0"/>
        </a:defRPr>
      </a:lvl8pPr>
      <a:lvl9pPr marL="3251241" algn="ctr" defTabSz="812810" rtl="0" fontAlgn="base">
        <a:spcBef>
          <a:spcPct val="0"/>
        </a:spcBef>
        <a:spcAft>
          <a:spcPct val="0"/>
        </a:spcAft>
        <a:defRPr sz="7822">
          <a:solidFill>
            <a:schemeClr val="tx1"/>
          </a:solidFill>
          <a:latin typeface="Calibri" pitchFamily="34" charset="0"/>
        </a:defRPr>
      </a:lvl9pPr>
    </p:titleStyle>
    <p:bodyStyle>
      <a:lvl1pPr marL="609608" indent="-609608" algn="l" defTabSz="812810" rtl="0" eaLnBrk="0" fontAlgn="base" hangingPunct="0">
        <a:spcBef>
          <a:spcPct val="20000"/>
        </a:spcBef>
        <a:spcAft>
          <a:spcPct val="0"/>
        </a:spcAft>
        <a:buFont typeface="Arial" panose="020B0604020202020204" pitchFamily="34" charset="0"/>
        <a:buChar char="•"/>
        <a:defRPr sz="5689" kern="1200">
          <a:solidFill>
            <a:schemeClr val="tx1"/>
          </a:solidFill>
          <a:latin typeface="+mn-lt"/>
          <a:ea typeface="+mn-ea"/>
          <a:cs typeface="+mn-cs"/>
        </a:defRPr>
      </a:lvl1pPr>
      <a:lvl2pPr marL="1320817" indent="-508006" algn="l" defTabSz="812810" rtl="0" eaLnBrk="0" fontAlgn="base" hangingPunct="0">
        <a:spcBef>
          <a:spcPct val="20000"/>
        </a:spcBef>
        <a:spcAft>
          <a:spcPct val="0"/>
        </a:spcAft>
        <a:buFont typeface="Arial" panose="020B0604020202020204" pitchFamily="34" charset="0"/>
        <a:buChar char="–"/>
        <a:defRPr sz="4978" kern="1200">
          <a:solidFill>
            <a:schemeClr val="tx1"/>
          </a:solidFill>
          <a:latin typeface="+mn-lt"/>
          <a:ea typeface="+mn-ea"/>
          <a:cs typeface="+mn-cs"/>
        </a:defRPr>
      </a:lvl2pPr>
      <a:lvl3pPr marL="2032025" indent="-406405" algn="l" defTabSz="812810"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3pPr>
      <a:lvl4pPr marL="2844836" indent="-406405" algn="l" defTabSz="812810" rtl="0" eaLnBrk="0" fontAlgn="base" hangingPunct="0">
        <a:spcBef>
          <a:spcPct val="20000"/>
        </a:spcBef>
        <a:spcAft>
          <a:spcPct val="0"/>
        </a:spcAft>
        <a:buFont typeface="Arial" panose="020B0604020202020204" pitchFamily="34" charset="0"/>
        <a:buChar char="–"/>
        <a:defRPr sz="3556" kern="1200">
          <a:solidFill>
            <a:schemeClr val="tx1"/>
          </a:solidFill>
          <a:latin typeface="+mn-lt"/>
          <a:ea typeface="+mn-ea"/>
          <a:cs typeface="+mn-cs"/>
        </a:defRPr>
      </a:lvl4pPr>
      <a:lvl5pPr marL="3657646" indent="-406405" algn="l" defTabSz="812810" rtl="0" eaLnBrk="0" fontAlgn="base" hangingPunct="0">
        <a:spcBef>
          <a:spcPct val="20000"/>
        </a:spcBef>
        <a:spcAft>
          <a:spcPct val="0"/>
        </a:spcAft>
        <a:buFont typeface="Arial" panose="020B0604020202020204" pitchFamily="34" charset="0"/>
        <a:buChar char="»"/>
        <a:defRPr sz="3556" kern="1200">
          <a:solidFill>
            <a:schemeClr val="tx1"/>
          </a:solidFill>
          <a:latin typeface="+mn-lt"/>
          <a:ea typeface="+mn-ea"/>
          <a:cs typeface="+mn-cs"/>
        </a:defRPr>
      </a:lvl5pPr>
      <a:lvl6pPr marL="4470456" indent="-406405" algn="l" defTabSz="812810" rtl="0" eaLnBrk="1" latinLnBrk="0" hangingPunct="1">
        <a:spcBef>
          <a:spcPct val="20000"/>
        </a:spcBef>
        <a:buFont typeface="Arial"/>
        <a:buChar char="•"/>
        <a:defRPr sz="3556" kern="1200">
          <a:solidFill>
            <a:schemeClr val="tx1"/>
          </a:solidFill>
          <a:latin typeface="+mn-lt"/>
          <a:ea typeface="+mn-ea"/>
          <a:cs typeface="+mn-cs"/>
        </a:defRPr>
      </a:lvl6pPr>
      <a:lvl7pPr marL="5283266" indent="-406405" algn="l" defTabSz="812810" rtl="0" eaLnBrk="1" latinLnBrk="0" hangingPunct="1">
        <a:spcBef>
          <a:spcPct val="20000"/>
        </a:spcBef>
        <a:buFont typeface="Arial"/>
        <a:buChar char="•"/>
        <a:defRPr sz="3556" kern="1200">
          <a:solidFill>
            <a:schemeClr val="tx1"/>
          </a:solidFill>
          <a:latin typeface="+mn-lt"/>
          <a:ea typeface="+mn-ea"/>
          <a:cs typeface="+mn-cs"/>
        </a:defRPr>
      </a:lvl7pPr>
      <a:lvl8pPr marL="6096076" indent="-406405" algn="l" defTabSz="812810" rtl="0" eaLnBrk="1" latinLnBrk="0" hangingPunct="1">
        <a:spcBef>
          <a:spcPct val="20000"/>
        </a:spcBef>
        <a:buFont typeface="Arial"/>
        <a:buChar char="•"/>
        <a:defRPr sz="3556" kern="1200">
          <a:solidFill>
            <a:schemeClr val="tx1"/>
          </a:solidFill>
          <a:latin typeface="+mn-lt"/>
          <a:ea typeface="+mn-ea"/>
          <a:cs typeface="+mn-cs"/>
        </a:defRPr>
      </a:lvl8pPr>
      <a:lvl9pPr marL="6908886" indent="-406405" algn="l" defTabSz="812810" rtl="0" eaLnBrk="1" latinLnBrk="0" hangingPunct="1">
        <a:spcBef>
          <a:spcPct val="20000"/>
        </a:spcBef>
        <a:buFont typeface="Arial"/>
        <a:buChar char="•"/>
        <a:defRPr sz="3556" kern="1200">
          <a:solidFill>
            <a:schemeClr val="tx1"/>
          </a:solidFill>
          <a:latin typeface="+mn-lt"/>
          <a:ea typeface="+mn-ea"/>
          <a:cs typeface="+mn-cs"/>
        </a:defRPr>
      </a:lvl9pPr>
    </p:bodyStyle>
    <p:otherStyle>
      <a:defPPr>
        <a:defRPr lang="de-DE"/>
      </a:defPPr>
      <a:lvl1pPr marL="0" algn="l" defTabSz="812810" rtl="0" eaLnBrk="1" latinLnBrk="0" hangingPunct="1">
        <a:defRPr sz="3200" kern="1200">
          <a:solidFill>
            <a:schemeClr val="tx1"/>
          </a:solidFill>
          <a:latin typeface="+mn-lt"/>
          <a:ea typeface="+mn-ea"/>
          <a:cs typeface="+mn-cs"/>
        </a:defRPr>
      </a:lvl1pPr>
      <a:lvl2pPr marL="812810" algn="l" defTabSz="812810" rtl="0" eaLnBrk="1" latinLnBrk="0" hangingPunct="1">
        <a:defRPr sz="3200" kern="1200">
          <a:solidFill>
            <a:schemeClr val="tx1"/>
          </a:solidFill>
          <a:latin typeface="+mn-lt"/>
          <a:ea typeface="+mn-ea"/>
          <a:cs typeface="+mn-cs"/>
        </a:defRPr>
      </a:lvl2pPr>
      <a:lvl3pPr marL="1625620" algn="l" defTabSz="812810" rtl="0" eaLnBrk="1" latinLnBrk="0" hangingPunct="1">
        <a:defRPr sz="3200" kern="1200">
          <a:solidFill>
            <a:schemeClr val="tx1"/>
          </a:solidFill>
          <a:latin typeface="+mn-lt"/>
          <a:ea typeface="+mn-ea"/>
          <a:cs typeface="+mn-cs"/>
        </a:defRPr>
      </a:lvl3pPr>
      <a:lvl4pPr marL="2438430" algn="l" defTabSz="812810" rtl="0" eaLnBrk="1" latinLnBrk="0" hangingPunct="1">
        <a:defRPr sz="3200" kern="1200">
          <a:solidFill>
            <a:schemeClr val="tx1"/>
          </a:solidFill>
          <a:latin typeface="+mn-lt"/>
          <a:ea typeface="+mn-ea"/>
          <a:cs typeface="+mn-cs"/>
        </a:defRPr>
      </a:lvl4pPr>
      <a:lvl5pPr marL="3251241" algn="l" defTabSz="812810" rtl="0" eaLnBrk="1" latinLnBrk="0" hangingPunct="1">
        <a:defRPr sz="3200" kern="1200">
          <a:solidFill>
            <a:schemeClr val="tx1"/>
          </a:solidFill>
          <a:latin typeface="+mn-lt"/>
          <a:ea typeface="+mn-ea"/>
          <a:cs typeface="+mn-cs"/>
        </a:defRPr>
      </a:lvl5pPr>
      <a:lvl6pPr marL="4064051" algn="l" defTabSz="812810" rtl="0" eaLnBrk="1" latinLnBrk="0" hangingPunct="1">
        <a:defRPr sz="3200" kern="1200">
          <a:solidFill>
            <a:schemeClr val="tx1"/>
          </a:solidFill>
          <a:latin typeface="+mn-lt"/>
          <a:ea typeface="+mn-ea"/>
          <a:cs typeface="+mn-cs"/>
        </a:defRPr>
      </a:lvl6pPr>
      <a:lvl7pPr marL="4876861" algn="l" defTabSz="812810" rtl="0" eaLnBrk="1" latinLnBrk="0" hangingPunct="1">
        <a:defRPr sz="3200" kern="1200">
          <a:solidFill>
            <a:schemeClr val="tx1"/>
          </a:solidFill>
          <a:latin typeface="+mn-lt"/>
          <a:ea typeface="+mn-ea"/>
          <a:cs typeface="+mn-cs"/>
        </a:defRPr>
      </a:lvl7pPr>
      <a:lvl8pPr marL="5689671" algn="l" defTabSz="812810" rtl="0" eaLnBrk="1" latinLnBrk="0" hangingPunct="1">
        <a:defRPr sz="3200" kern="1200">
          <a:solidFill>
            <a:schemeClr val="tx1"/>
          </a:solidFill>
          <a:latin typeface="+mn-lt"/>
          <a:ea typeface="+mn-ea"/>
          <a:cs typeface="+mn-cs"/>
        </a:defRPr>
      </a:lvl8pPr>
      <a:lvl9pPr marL="6502481" algn="l" defTabSz="81281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6.xml"/><Relationship Id="rId7" Type="http://schemas.openxmlformats.org/officeDocument/2006/relationships/image" Target="../media/image2.emf"/><Relationship Id="rId2" Type="http://schemas.openxmlformats.org/officeDocument/2006/relationships/tags" Target="../tags/tag15.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34.xml"/><Relationship Id="rId7" Type="http://schemas.openxmlformats.org/officeDocument/2006/relationships/image" Target="../media/image2.emf"/><Relationship Id="rId2" Type="http://schemas.openxmlformats.org/officeDocument/2006/relationships/tags" Target="../tags/tag33.xml"/><Relationship Id="rId1" Type="http://schemas.openxmlformats.org/officeDocument/2006/relationships/vmlDrawing" Target="../drawings/vmlDrawing22.vml"/><Relationship Id="rId6" Type="http://schemas.openxmlformats.org/officeDocument/2006/relationships/oleObject" Target="../embeddings/oleObject22.bin"/><Relationship Id="rId5" Type="http://schemas.openxmlformats.org/officeDocument/2006/relationships/notesSlide" Target="../notesSlides/notesSlide10.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1.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tags" Target="../tags/tag36.xml"/><Relationship Id="rId7" Type="http://schemas.openxmlformats.org/officeDocument/2006/relationships/image" Target="../media/image2.emf"/><Relationship Id="rId2" Type="http://schemas.openxmlformats.org/officeDocument/2006/relationships/tags" Target="../tags/tag35.xml"/><Relationship Id="rId1" Type="http://schemas.openxmlformats.org/officeDocument/2006/relationships/vmlDrawing" Target="../drawings/vmlDrawing23.vml"/><Relationship Id="rId6" Type="http://schemas.openxmlformats.org/officeDocument/2006/relationships/oleObject" Target="../embeddings/oleObject23.bin"/><Relationship Id="rId5" Type="http://schemas.openxmlformats.org/officeDocument/2006/relationships/notesSlide" Target="../notesSlides/notesSlide1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2.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tags" Target="../tags/tag38.xml"/><Relationship Id="rId7" Type="http://schemas.openxmlformats.org/officeDocument/2006/relationships/image" Target="../media/image2.emf"/><Relationship Id="rId2" Type="http://schemas.openxmlformats.org/officeDocument/2006/relationships/tags" Target="../tags/tag37.xml"/><Relationship Id="rId1" Type="http://schemas.openxmlformats.org/officeDocument/2006/relationships/vmlDrawing" Target="../drawings/vmlDrawing24.vml"/><Relationship Id="rId6" Type="http://schemas.openxmlformats.org/officeDocument/2006/relationships/oleObject" Target="../embeddings/oleObject24.bin"/><Relationship Id="rId5" Type="http://schemas.openxmlformats.org/officeDocument/2006/relationships/notesSlide" Target="../notesSlides/notesSlide12.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3.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tags" Target="../tags/tag40.xml"/><Relationship Id="rId7" Type="http://schemas.openxmlformats.org/officeDocument/2006/relationships/image" Target="../media/image2.emf"/><Relationship Id="rId2" Type="http://schemas.openxmlformats.org/officeDocument/2006/relationships/tags" Target="../tags/tag39.xml"/><Relationship Id="rId1" Type="http://schemas.openxmlformats.org/officeDocument/2006/relationships/vmlDrawing" Target="../drawings/vmlDrawing25.vml"/><Relationship Id="rId6" Type="http://schemas.openxmlformats.org/officeDocument/2006/relationships/oleObject" Target="../embeddings/oleObject25.bin"/><Relationship Id="rId5" Type="http://schemas.openxmlformats.org/officeDocument/2006/relationships/notesSlide" Target="../notesSlides/notesSlide13.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chart" Target="../charts/chart14.xml"/><Relationship Id="rId3" Type="http://schemas.openxmlformats.org/officeDocument/2006/relationships/tags" Target="../tags/tag42.xml"/><Relationship Id="rId7" Type="http://schemas.openxmlformats.org/officeDocument/2006/relationships/image" Target="../media/image2.emf"/><Relationship Id="rId2" Type="http://schemas.openxmlformats.org/officeDocument/2006/relationships/tags" Target="../tags/tag41.xml"/><Relationship Id="rId1" Type="http://schemas.openxmlformats.org/officeDocument/2006/relationships/vmlDrawing" Target="../drawings/vmlDrawing26.vml"/><Relationship Id="rId6" Type="http://schemas.openxmlformats.org/officeDocument/2006/relationships/oleObject" Target="../embeddings/oleObject26.bin"/><Relationship Id="rId5" Type="http://schemas.openxmlformats.org/officeDocument/2006/relationships/notesSlide" Target="../notesSlides/notesSlide14.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tags" Target="../tags/tag44.xml"/><Relationship Id="rId7" Type="http://schemas.openxmlformats.org/officeDocument/2006/relationships/image" Target="../media/image2.emf"/><Relationship Id="rId2" Type="http://schemas.openxmlformats.org/officeDocument/2006/relationships/tags" Target="../tags/tag43.xml"/><Relationship Id="rId1" Type="http://schemas.openxmlformats.org/officeDocument/2006/relationships/vmlDrawing" Target="../drawings/vmlDrawing27.vml"/><Relationship Id="rId6" Type="http://schemas.openxmlformats.org/officeDocument/2006/relationships/oleObject" Target="../embeddings/oleObject27.bin"/><Relationship Id="rId5" Type="http://schemas.openxmlformats.org/officeDocument/2006/relationships/notesSlide" Target="../notesSlides/notesSlide15.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6.xml.rels><?xml version="1.0" encoding="UTF-8" standalone="yes"?>
<Relationships xmlns="http://schemas.openxmlformats.org/package/2006/relationships"><Relationship Id="rId8" Type="http://schemas.openxmlformats.org/officeDocument/2006/relationships/chart" Target="../charts/chart16.xml"/><Relationship Id="rId3" Type="http://schemas.openxmlformats.org/officeDocument/2006/relationships/tags" Target="../tags/tag46.xml"/><Relationship Id="rId7" Type="http://schemas.openxmlformats.org/officeDocument/2006/relationships/image" Target="../media/image2.emf"/><Relationship Id="rId2" Type="http://schemas.openxmlformats.org/officeDocument/2006/relationships/tags" Target="../tags/tag45.xml"/><Relationship Id="rId1" Type="http://schemas.openxmlformats.org/officeDocument/2006/relationships/vmlDrawing" Target="../drawings/vmlDrawing28.vml"/><Relationship Id="rId6" Type="http://schemas.openxmlformats.org/officeDocument/2006/relationships/oleObject" Target="../embeddings/oleObject28.bin"/><Relationship Id="rId5" Type="http://schemas.openxmlformats.org/officeDocument/2006/relationships/notesSlide" Target="../notesSlides/notesSlide16.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18.xml"/><Relationship Id="rId7" Type="http://schemas.openxmlformats.org/officeDocument/2006/relationships/image" Target="../media/image2.emf"/><Relationship Id="rId2" Type="http://schemas.openxmlformats.org/officeDocument/2006/relationships/tags" Target="../tags/tag17.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2.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20.xml"/><Relationship Id="rId7" Type="http://schemas.openxmlformats.org/officeDocument/2006/relationships/image" Target="../media/image2.emf"/><Relationship Id="rId2" Type="http://schemas.openxmlformats.org/officeDocument/2006/relationships/tags" Target="../tags/tag19.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3.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22.xml"/><Relationship Id="rId7" Type="http://schemas.openxmlformats.org/officeDocument/2006/relationships/image" Target="../media/image2.emf"/><Relationship Id="rId2" Type="http://schemas.openxmlformats.org/officeDocument/2006/relationships/tags" Target="../tags/tag21.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notesSlide" Target="../notesSlides/notesSlide4.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24.xml"/><Relationship Id="rId7" Type="http://schemas.openxmlformats.org/officeDocument/2006/relationships/image" Target="../media/image2.emf"/><Relationship Id="rId2" Type="http://schemas.openxmlformats.org/officeDocument/2006/relationships/tags" Target="../tags/tag23.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notesSlide" Target="../notesSlides/notesSlide5.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26.xml"/><Relationship Id="rId7" Type="http://schemas.openxmlformats.org/officeDocument/2006/relationships/image" Target="../media/image2.emf"/><Relationship Id="rId2" Type="http://schemas.openxmlformats.org/officeDocument/2006/relationships/tags" Target="../tags/tag25.xml"/><Relationship Id="rId1" Type="http://schemas.openxmlformats.org/officeDocument/2006/relationships/vmlDrawing" Target="../drawings/vmlDrawing18.vml"/><Relationship Id="rId6" Type="http://schemas.openxmlformats.org/officeDocument/2006/relationships/oleObject" Target="../embeddings/oleObject18.bin"/><Relationship Id="rId5" Type="http://schemas.openxmlformats.org/officeDocument/2006/relationships/notesSlide" Target="../notesSlides/notesSlide6.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28.xml"/><Relationship Id="rId7" Type="http://schemas.openxmlformats.org/officeDocument/2006/relationships/image" Target="../media/image2.emf"/><Relationship Id="rId2" Type="http://schemas.openxmlformats.org/officeDocument/2006/relationships/tags" Target="../tags/tag27.xml"/><Relationship Id="rId1" Type="http://schemas.openxmlformats.org/officeDocument/2006/relationships/vmlDrawing" Target="../drawings/vmlDrawing19.vml"/><Relationship Id="rId6" Type="http://schemas.openxmlformats.org/officeDocument/2006/relationships/oleObject" Target="../embeddings/oleObject19.bin"/><Relationship Id="rId5" Type="http://schemas.openxmlformats.org/officeDocument/2006/relationships/notesSlide" Target="../notesSlides/notesSlide7.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tags" Target="../tags/tag30.xml"/><Relationship Id="rId7" Type="http://schemas.openxmlformats.org/officeDocument/2006/relationships/image" Target="../media/image2.emf"/><Relationship Id="rId2" Type="http://schemas.openxmlformats.org/officeDocument/2006/relationships/tags" Target="../tags/tag29.xml"/><Relationship Id="rId1" Type="http://schemas.openxmlformats.org/officeDocument/2006/relationships/vmlDrawing" Target="../drawings/vmlDrawing20.vml"/><Relationship Id="rId6" Type="http://schemas.openxmlformats.org/officeDocument/2006/relationships/oleObject" Target="../embeddings/oleObject20.bin"/><Relationship Id="rId5" Type="http://schemas.openxmlformats.org/officeDocument/2006/relationships/notesSlide" Target="../notesSlides/notesSlide8.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9.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tags" Target="../tags/tag32.xml"/><Relationship Id="rId7" Type="http://schemas.openxmlformats.org/officeDocument/2006/relationships/image" Target="../media/image2.emf"/><Relationship Id="rId2" Type="http://schemas.openxmlformats.org/officeDocument/2006/relationships/tags" Target="../tags/tag31.xml"/><Relationship Id="rId1" Type="http://schemas.openxmlformats.org/officeDocument/2006/relationships/vmlDrawing" Target="../drawings/vmlDrawing21.vml"/><Relationship Id="rId6" Type="http://schemas.openxmlformats.org/officeDocument/2006/relationships/oleObject" Target="../embeddings/oleObject21.bin"/><Relationship Id="rId5" Type="http://schemas.openxmlformats.org/officeDocument/2006/relationships/notesSlide" Target="../notesSlides/notesSlide9.xml"/><Relationship Id="rId4" Type="http://schemas.openxmlformats.org/officeDocument/2006/relationships/slideLayout" Target="../slideLayouts/slideLayout1.xml"/><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001110066"/>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31882"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Bei einem Best Practice handelt es sich um eine Lösung für eine bestimmte Problemstellung, eine Aufgabe oder ein Projekt, im Rahmen der F&amp;E, die als die bestmögliche Lösung gilt und als nachahmungswürdig angesehen wird. Diese Methode umfasst die Identifikation, die </a:t>
            </a:r>
            <a:r>
              <a:rPr lang="de-DE" dirty="0" err="1">
                <a:latin typeface="Arial" charset="0"/>
                <a:cs typeface="Arial" charset="0"/>
              </a:rPr>
              <a:t>Aufbe-reitung</a:t>
            </a:r>
            <a:r>
              <a:rPr lang="de-DE" dirty="0">
                <a:latin typeface="Arial" charset="0"/>
                <a:cs typeface="Arial" charset="0"/>
              </a:rPr>
              <a:t>, die Weitergabe und die Weiterentwicklung eines Best Practice aus anderen F&amp;E-Projekten. Das Best-Practice-Sharing ermöglicht den Mitarbeitern eines F&amp;E-Projekts den systematischen Zugriff auf das Wissen und die Erfahrung von anderen Projekten, um bestimmte Prob-</a:t>
            </a:r>
            <a:r>
              <a:rPr lang="de-DE" dirty="0" err="1">
                <a:latin typeface="Arial" charset="0"/>
                <a:cs typeface="Arial" charset="0"/>
              </a:rPr>
              <a:t>lemstellungen</a:t>
            </a:r>
            <a:r>
              <a:rPr lang="de-DE" dirty="0">
                <a:latin typeface="Arial" charset="0"/>
                <a:cs typeface="Arial" charset="0"/>
              </a:rPr>
              <a:t> zu lösen. Eine kostspielige und </a:t>
            </a:r>
            <a:r>
              <a:rPr lang="de-DE" dirty="0" err="1">
                <a:latin typeface="Arial" charset="0"/>
                <a:cs typeface="Arial" charset="0"/>
              </a:rPr>
              <a:t>zeitauf</a:t>
            </a:r>
            <a:r>
              <a:rPr lang="de-DE" dirty="0">
                <a:latin typeface="Arial" charset="0"/>
                <a:cs typeface="Arial" charset="0"/>
              </a:rPr>
              <a:t>-wendige Doppelarbeit während eins F&amp;E-Projekts wird vermieden bzw. begrenzt. Das F&amp;E Best Practice Beispiel wird digital dokumentiert und bedarfsgerecht in Daten-banken abgelegt.</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Best-Practice-Sharing</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Festlegen von Rollen und Verantwortlichkeiten</a:t>
            </a:r>
          </a:p>
          <a:p>
            <a:pPr marL="400050" indent="-400050" algn="l">
              <a:buFont typeface="+mj-lt"/>
              <a:buAutoNum type="romanUcPeriod"/>
            </a:pPr>
            <a:r>
              <a:rPr lang="de-DE" altLang="de-DE" dirty="0"/>
              <a:t>Identifikation von Best Practice innerhalb und auch außerhalb der Organisation (z.B. durch Einsatz des Benchmarkings oder der BSC)</a:t>
            </a:r>
          </a:p>
          <a:p>
            <a:pPr marL="400050" indent="-400050" algn="l">
              <a:buFont typeface="+mj-lt"/>
              <a:buAutoNum type="romanUcPeriod"/>
            </a:pPr>
            <a:r>
              <a:rPr lang="de-DE" altLang="de-DE" dirty="0"/>
              <a:t>Verarbeitung, Strukturierung und nutzergerechte Bereitstellung der gefundenen besten Praktiken</a:t>
            </a:r>
          </a:p>
          <a:p>
            <a:pPr marL="400050" indent="-400050" algn="l">
              <a:buFont typeface="+mj-lt"/>
              <a:buAutoNum type="romanUcPeriod"/>
            </a:pPr>
            <a:r>
              <a:rPr lang="de-DE" altLang="de-DE" dirty="0"/>
              <a:t>Mitarbeiter greifen das Best Practice auf, um es noch einmal anzuwenden</a:t>
            </a:r>
          </a:p>
          <a:p>
            <a:pPr marL="400050" indent="-400050" algn="l">
              <a:buFont typeface="+mj-lt"/>
              <a:buAutoNum type="romanUcPeriod"/>
            </a:pPr>
            <a:r>
              <a:rPr lang="de-DE" altLang="de-DE" dirty="0"/>
              <a:t>Angleichung des Best Practice an den F&amp;E-Kontext und die F&amp;E-Situation</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1C53672A-8860-41B8-96A2-0C9F9B361926}"/>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914FBBF1-FB3B-4121-B7A1-27D81C46412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77B16187-8718-471B-A9FF-DFEB3A36B442}"/>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25F23030-C071-4497-9B73-35DE9F2ED9B0}"/>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E71063A3-2AA7-4D3C-B034-CC010C494DCD}"/>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4AF9D269-8DD9-4C41-A24D-BD0DA3360B8F}"/>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3A459279-DFFF-40A1-A54C-673933F9384B}"/>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266540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667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Mentoring ist eine Methode des Wissenstransfers bei der eine erfahrene Person (Mentor) einer unerfahrenen Person (Mentee) Wissen und Erfahrungen in einem begrenzten Zeitraum weitergibt. Der Mentee soll in der Entwicklung von Kompetenzen unterstützt werden, beispielsweise bei Methoden-, Fach- oder persönliche Kompetenzen. Der Mentee kann von den Netzwerken des Mentors profitieren, um notwendige Kontakte zu knüpfen. In abgewandelten Formen werden beim Cross-Mentoring Vertreter unterschiedlicher Unternehmen zusammen-geführt oder beim Gruppen-Mentoring einem Mentor mehrere zugeordnet. Die Methode kann u.a. zur Einarbeitung neuer Mitarbeiter in Projekten zur Entwicklung disruptiver Technologien genutzt werden.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rgbClr val="FFFFFF"/>
                </a:solidFill>
                <a:latin typeface="Arial" panose="020B0604020202020204" pitchFamily="34" charset="0"/>
                <a:cs typeface="Arial" panose="020B0604020202020204" pitchFamily="34" charset="0"/>
              </a:rPr>
              <a:t>Mentoring</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err="1">
                <a:latin typeface="Arial" panose="020B0604020202020204" pitchFamily="34" charset="0"/>
                <a:cs typeface="Arial" panose="020B0604020202020204" pitchFamily="34" charset="0"/>
              </a:rPr>
              <a:t>Matching</a:t>
            </a:r>
            <a:endParaRPr lang="de-DE" altLang="de-DE" dirty="0">
              <a:latin typeface="Arial" panose="020B0604020202020204" pitchFamily="34" charset="0"/>
              <a:cs typeface="Arial" panose="020B0604020202020204" pitchFamily="34" charset="0"/>
            </a:endParaRP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Anforderungen von Mentor und Mentee erfassen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Mentor und Mentee zusammenführen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Mentoring-Vertrag erstellen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Erwartungen und Ziele </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Organisation des Mentorings</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Aktionsphase</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Auswertung</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Während des Mentorings</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Zum Abschluss des Mentorings</a:t>
            </a:r>
          </a:p>
          <a:p>
            <a:pPr marL="400050" indent="-400050">
              <a:buFont typeface="+mj-lt"/>
              <a:buAutoNum type="romanUcPeriod"/>
            </a:pPr>
            <a:endParaRPr lang="de-DE" altLang="de-DE" dirty="0"/>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F50FC331-D9E3-489F-B665-4ED9F5D2F33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60E70D70-DCB5-4D94-88C6-F79E201809E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B5F3318C-89D1-461A-B18A-801F12F28165}"/>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FEB98655-11C0-45E9-BABF-A8CB430FEBF0}"/>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8411C0C3-5F3E-45E6-BD74-2B5D41EE45A0}"/>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7A0D9033-77CD-4F90-84D6-CA26EC5335DD}"/>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DFA9C190-D104-4889-BDD7-00E3D9BE4ACD}"/>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092816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77651578"/>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70462"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Die Analyse eines Produktprogramms schließt sowohl die Untersuchung der Tiefe, als auch die Breite des Produktprogramms ein. Die Tiefe gibt an, wie viele Ausführungen einer Produktart in das Produktprogramm eingehen, während die Breite das Spektrum an Produktarten wiedergibt. Die Ergebnisse können zu der Einführung neuer oder Eliminierung/ Veränderung bestehender Produkte führen. Die Analyse ist als Weiterführung einer Portfolioanalyse zu verstehen, steht gleichzeitig aber auch im Mittelpunkt der Produktpolitik.</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  </a:t>
            </a:r>
            <a:r>
              <a:rPr lang="de-DE" altLang="de-DE" sz="4000" b="1" dirty="0">
                <a:solidFill>
                  <a:schemeClr val="bg1"/>
                </a:solidFill>
                <a:latin typeface="Arial" panose="020B0604020202020204" pitchFamily="34" charset="0"/>
                <a:cs typeface="Arial" panose="020B0604020202020204" pitchFamily="34" charset="0"/>
              </a:rPr>
              <a:t>Produktprogrammanalyse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Die Tiefe des Produktprogramms zeigt die verschiedenen Ausführungen einer Produktart (z.B. Typen, Modelle, Größen).</a:t>
            </a:r>
          </a:p>
          <a:p>
            <a:pPr marL="400050" indent="-400050" algn="l">
              <a:buFont typeface="+mj-lt"/>
              <a:buAutoNum type="romanUcPeriod"/>
            </a:pPr>
            <a:r>
              <a:rPr lang="de-DE" altLang="de-DE" dirty="0"/>
              <a:t>Die Breite gibt Auskunft über alle Produktarten, die im Programm enthalten sind.</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Hinweise</a:t>
            </a:r>
          </a:p>
        </p:txBody>
      </p:sp>
      <p:grpSp>
        <p:nvGrpSpPr>
          <p:cNvPr id="12" name="Gruppieren 11">
            <a:extLst>
              <a:ext uri="{FF2B5EF4-FFF2-40B4-BE49-F238E27FC236}">
                <a16:creationId xmlns:a16="http://schemas.microsoft.com/office/drawing/2014/main" xmlns="" id="{CCD316F1-CF1A-4516-A9C9-2B6AFF46CE89}"/>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63232E70-8C3D-4F7F-8901-BFBDCF57883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D6E0EC16-19EC-4483-A437-3E923220590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8820839B-6CF0-43D0-A749-D3E7B41C2705}"/>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434415CC-2E48-4F2D-B34B-FF290BF2572D}"/>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96D3B707-7D18-4F86-B14C-2889FFCE83D7}"/>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EF90B888-7519-4542-8A56-5E1B4C5EB5DC}"/>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181591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7076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mj-cs"/>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buFont typeface="Wingdings" pitchFamily="2" charset="2"/>
              <a:buNone/>
              <a:defRPr/>
            </a:pPr>
            <a:r>
              <a:rPr lang="de-DE" dirty="0">
                <a:latin typeface="Arial" charset="0"/>
                <a:cs typeface="Arial" charset="0"/>
              </a:rPr>
              <a:t>Eine Prozesslandkarte ist eine graphische Übersicht der einzelnen dokumentierten Prozesse innerhalb einer Organisation. Sie stellte die oberste Ebene der Prozesslandschaft dar, mithilfe derer die wesentlichen Unternehmensprozesse in einen übersichtlichen Zusammengang gebracht werden. </a:t>
            </a:r>
          </a:p>
          <a:p>
            <a:pPr>
              <a:lnSpc>
                <a:spcPct val="150000"/>
              </a:lnSpc>
              <a:buFont typeface="Wingdings" pitchFamily="2" charset="2"/>
              <a:buNone/>
              <a:defRPr/>
            </a:pPr>
            <a:r>
              <a:rPr lang="de-DE" dirty="0">
                <a:latin typeface="Arial" charset="0"/>
                <a:cs typeface="Arial" charset="0"/>
              </a:rPr>
              <a:t>Die Prozesslandkarte stellt die Wechselwirkungen, Abhängigkeiten, Verknüpfungen und Verantwortlichkeiten der einzelnen Prozesse und Geschäftsbereiche transparent, einfach und verständlich dar. </a:t>
            </a:r>
          </a:p>
          <a:p>
            <a:pPr>
              <a:lnSpc>
                <a:spcPct val="150000"/>
              </a:lnSpc>
              <a:buFont typeface="Wingdings" pitchFamily="2" charset="2"/>
              <a:buNone/>
              <a:defRPr/>
            </a:pPr>
            <a:r>
              <a:rPr lang="de-DE" dirty="0">
                <a:latin typeface="Arial" charset="0"/>
                <a:cs typeface="Arial" charset="0"/>
              </a:rPr>
              <a:t>Schnittstellen werden deutlich gemacht und Potenziale offengelegt. </a:t>
            </a:r>
          </a:p>
          <a:p>
            <a:pPr>
              <a:lnSpc>
                <a:spcPct val="150000"/>
              </a:lnSpc>
              <a:buFont typeface="Wingdings" pitchFamily="2" charset="2"/>
              <a:buNone/>
              <a:defRPr/>
            </a:pPr>
            <a:r>
              <a:rPr lang="de-DE" dirty="0">
                <a:latin typeface="Arial" charset="0"/>
                <a:cs typeface="Arial" charset="0"/>
              </a:rPr>
              <a:t>Die Prozesslandkarte ermöglicht eine bewusste Auseinandersetzung mit dem Geschäftsmodell und kann zur einer Optimierung der Ressourcenverteilung beitragen. </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rPr>
              <a:t>Prozesslandkarte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latin typeface="Arial" panose="020B0604020202020204" pitchFamily="34" charset="0"/>
                <a:cs typeface="Arial" panose="020B0604020202020204" pitchFamily="34" charset="0"/>
              </a:rPr>
              <a:t>Bestandsaufnahme: welche (insb. kritische) Prozesse und Abläufe sind ausreichend dokumentiert? Sofern Dokumentationslücken existieren, müssen diese gefüllt werden.</a:t>
            </a:r>
          </a:p>
          <a:p>
            <a:pPr marL="400050" indent="-400050" algn="l">
              <a:buFont typeface="+mj-lt"/>
              <a:buAutoNum type="romanUcPeriod"/>
            </a:pPr>
            <a:r>
              <a:rPr lang="de-DE" altLang="de-DE" sz="1600" dirty="0">
                <a:latin typeface="Arial" panose="020B0604020202020204" pitchFamily="34" charset="0"/>
                <a:cs typeface="Arial" panose="020B0604020202020204" pitchFamily="34" charset="0"/>
              </a:rPr>
              <a:t>Klare Definition und Einteilung der Prozesse in: </a:t>
            </a:r>
          </a:p>
          <a:p>
            <a:pPr marL="1143000" lvl="1" indent="-400050">
              <a:lnSpc>
                <a:spcPct val="150000"/>
              </a:lnSpc>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Kernprozesse</a:t>
            </a:r>
          </a:p>
          <a:p>
            <a:pPr marL="1143000" lvl="1" indent="-400050">
              <a:lnSpc>
                <a:spcPct val="150000"/>
              </a:lnSpc>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Unterstützungsprozesse</a:t>
            </a:r>
          </a:p>
          <a:p>
            <a:pPr marL="1143000" lvl="1" indent="-400050">
              <a:lnSpc>
                <a:spcPct val="150000"/>
              </a:lnSpc>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Führungsprozesse</a:t>
            </a:r>
          </a:p>
          <a:p>
            <a:pPr marL="400050" indent="-400050" algn="l">
              <a:buFont typeface="+mj-lt"/>
              <a:buAutoNum type="romanUcPeriod"/>
            </a:pPr>
            <a:r>
              <a:rPr lang="de-DE" altLang="de-DE" sz="1578" dirty="0">
                <a:latin typeface="Arial" panose="020B0604020202020204" pitchFamily="34" charset="0"/>
                <a:cs typeface="Arial" panose="020B0604020202020204" pitchFamily="34" charset="0"/>
              </a:rPr>
              <a:t>In Workshops die Struktur der Prozesse festlegen (Anwendung des Top-down oder </a:t>
            </a:r>
            <a:r>
              <a:rPr lang="de-DE" altLang="de-DE" sz="1578" dirty="0" err="1">
                <a:latin typeface="Arial" panose="020B0604020202020204" pitchFamily="34" charset="0"/>
                <a:cs typeface="Arial" panose="020B0604020202020204" pitchFamily="34" charset="0"/>
              </a:rPr>
              <a:t>Bottom-up</a:t>
            </a:r>
            <a:r>
              <a:rPr lang="de-DE" altLang="de-DE" sz="1578" dirty="0">
                <a:latin typeface="Arial" panose="020B0604020202020204" pitchFamily="34" charset="0"/>
                <a:cs typeface="Arial" panose="020B0604020202020204" pitchFamily="34" charset="0"/>
              </a:rPr>
              <a:t> Modells)</a:t>
            </a:r>
          </a:p>
          <a:p>
            <a:pPr marL="400050" indent="-400050" algn="l">
              <a:buFont typeface="+mj-lt"/>
              <a:buAutoNum type="romanUcPeriod"/>
            </a:pPr>
            <a:r>
              <a:rPr lang="de-DE" altLang="de-DE" sz="1578" dirty="0">
                <a:latin typeface="Arial" panose="020B0604020202020204" pitchFamily="34" charset="0"/>
                <a:cs typeface="Arial" panose="020B0604020202020204" pitchFamily="34" charset="0"/>
              </a:rPr>
              <a:t>Modellierung der Prozesslandkarte: Hilfreich ist ein hierarchisches Vorgehen, bei dem einige Prozesse im Überblick und andere im Detail beschrieben werden, abhängig davon wie kritisch diese für das Unternehmen sind.</a:t>
            </a:r>
          </a:p>
          <a:p>
            <a:pPr marL="400050" indent="-400050">
              <a:buFont typeface="+mj-lt"/>
              <a:buAutoNum type="romanUcPeriod"/>
            </a:pPr>
            <a:endParaRPr lang="de-DE" altLang="de-DE" sz="1578" dirty="0"/>
          </a:p>
          <a:p>
            <a:pPr marL="400050" indent="-400050">
              <a:buFont typeface="+mj-lt"/>
              <a:buAutoNum type="romanUcPeriod"/>
            </a:pPr>
            <a:endParaRPr lang="de-DE" altLang="de-DE" sz="1578" dirty="0"/>
          </a:p>
          <a:p>
            <a:pPr marL="400050" indent="-400050">
              <a:buFont typeface="+mj-lt"/>
              <a:buAutoNum type="romanUcPeriod"/>
            </a:pPr>
            <a:endParaRPr lang="de-DE" altLang="de-DE" sz="1578" dirty="0">
              <a:latin typeface="Arial" charset="0"/>
              <a:cs typeface="Arial" charset="0"/>
            </a:endParaRPr>
          </a:p>
          <a:p>
            <a:pPr marL="1143000" lvl="1" indent="-400050">
              <a:lnSpc>
                <a:spcPct val="150000"/>
              </a:lnSpc>
              <a:buFont typeface="Arial" panose="020B0604020202020204" pitchFamily="34" charset="0"/>
              <a:buChar char="•"/>
            </a:pPr>
            <a:endParaRPr lang="de-DE" altLang="de-DE" sz="1600" dirty="0">
              <a:latin typeface="Arial" charset="0"/>
              <a:cs typeface="Arial" charset="0"/>
            </a:endParaRPr>
          </a:p>
          <a:p>
            <a:pPr marL="400050" indent="-400050">
              <a:buFont typeface="+mj-lt"/>
              <a:buAutoNum type="romanUcPeriod"/>
            </a:pPr>
            <a:endParaRPr lang="de-DE" altLang="de-DE" sz="1578" dirty="0">
              <a:latin typeface="Arial" charset="0"/>
              <a:cs typeface="Arial" charset="0"/>
            </a:endParaRPr>
          </a:p>
          <a:p>
            <a:pPr marL="1143000" lvl="1" indent="-400050">
              <a:lnSpc>
                <a:spcPct val="150000"/>
              </a:lnSpc>
              <a:buFont typeface="Arial" panose="020B0604020202020204" pitchFamily="34" charset="0"/>
              <a:buChar char="•"/>
            </a:pPr>
            <a:endParaRPr lang="de-DE" altLang="de-DE" sz="1622" dirty="0"/>
          </a:p>
          <a:p>
            <a:pPr marL="400050" indent="-400050">
              <a:buFont typeface="+mj-lt"/>
              <a:buAutoNum type="romanUcPeriod"/>
            </a:pPr>
            <a:endParaRPr lang="de-DE" altLang="de-DE" sz="1600" dirty="0"/>
          </a:p>
          <a:p>
            <a:pPr marL="400050" indent="-400050">
              <a:buFont typeface="+mj-lt"/>
              <a:buAutoNum type="romanUcPeriod"/>
            </a:pPr>
            <a:endParaRPr lang="de-DE" altLang="de-DE" sz="1600" dirty="0"/>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096D1265-31F8-489A-86F8-5293B2F12923}"/>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4EC80409-113A-4E43-BD22-634391B11B5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324F7169-A4B7-4F0A-8762-4D7978990819}"/>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75D33AFD-A6FE-4E36-BB52-93CD139CCA1B}"/>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B886582D-4683-4A05-8DC5-5B9E8D67BB92}"/>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1AF575F2-80C5-44F5-8E04-9F5A21FBA741}"/>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1E682AFD-06F7-4FE5-8F33-80D7311E37AE}"/>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356075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611763160"/>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8991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0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Quality </a:t>
            </a:r>
            <a:r>
              <a:rPr lang="de-DE" dirty="0" err="1">
                <a:latin typeface="Arial" charset="0"/>
                <a:cs typeface="Arial" charset="0"/>
              </a:rPr>
              <a:t>Function</a:t>
            </a:r>
            <a:r>
              <a:rPr lang="de-DE" dirty="0">
                <a:latin typeface="Arial" charset="0"/>
                <a:cs typeface="Arial" charset="0"/>
              </a:rPr>
              <a:t> </a:t>
            </a:r>
            <a:r>
              <a:rPr lang="de-DE" dirty="0" err="1">
                <a:latin typeface="Arial" charset="0"/>
                <a:cs typeface="Arial" charset="0"/>
              </a:rPr>
              <a:t>Deployment</a:t>
            </a:r>
            <a:r>
              <a:rPr lang="de-DE" dirty="0">
                <a:latin typeface="Arial" charset="0"/>
                <a:cs typeface="Arial" charset="0"/>
              </a:rPr>
              <a:t> (QFD) ist eine Qualitätsmethode zur Ermittlung der Kundenanforder-</a:t>
            </a:r>
            <a:r>
              <a:rPr lang="de-DE" dirty="0" err="1">
                <a:latin typeface="Arial" charset="0"/>
                <a:cs typeface="Arial" charset="0"/>
              </a:rPr>
              <a:t>ungen</a:t>
            </a:r>
            <a:r>
              <a:rPr lang="de-DE" dirty="0">
                <a:latin typeface="Arial" charset="0"/>
                <a:cs typeface="Arial" charset="0"/>
              </a:rPr>
              <a:t> und deren direkter Umsetzung in die notwendigen technischen Lösungen. QFD ist ein systematischer Weg, der sicherstellt, dass die Festlegung der Produktmerkmale durch die Entwicklung und die anschließende Auswahl der Produktionsmittel, Methoden und Kontrollmechanismen ausschließlich von den Anforderungen der zukünftigen Kunden bestimmt werden. </a:t>
            </a:r>
          </a:p>
          <a:p>
            <a:pPr>
              <a:lnSpc>
                <a:spcPct val="150000"/>
              </a:lnSpc>
              <a:defRPr/>
            </a:pPr>
            <a:r>
              <a:rPr lang="de-DE" dirty="0">
                <a:latin typeface="Arial" charset="0"/>
                <a:cs typeface="Arial" charset="0"/>
              </a:rPr>
              <a:t>Ziel des QFD ist es, die Komplexität in Entwicklung und Produktion zu senken und Entwicklungsprojekte schneller zu realisieren. Die Transparenz im Unternehmen steigt. Durch reduzierte Start- und Herstellkosten werden Kosteneinsparungen erreicht. Des Weiteren schafft die Methode einen Bezug zwischen globalen Kunden-anforderungen und technischen Merkmalen.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000" b="1" dirty="0">
                <a:solidFill>
                  <a:schemeClr val="bg1"/>
                </a:solidFill>
                <a:latin typeface="Arial" panose="020B0604020202020204" pitchFamily="34" charset="0"/>
                <a:cs typeface="Arial" panose="020B0604020202020204" pitchFamily="34" charset="0"/>
              </a:rPr>
              <a:t>Quality </a:t>
            </a:r>
            <a:r>
              <a:rPr lang="de-DE" altLang="de-DE" sz="4000" b="1" dirty="0" err="1">
                <a:solidFill>
                  <a:schemeClr val="bg1"/>
                </a:solidFill>
                <a:latin typeface="Arial" panose="020B0604020202020204" pitchFamily="34" charset="0"/>
                <a:cs typeface="Arial" panose="020B0604020202020204" pitchFamily="34" charset="0"/>
              </a:rPr>
              <a:t>Function</a:t>
            </a:r>
            <a:r>
              <a:rPr lang="de-DE" altLang="de-DE" sz="4000" b="1" dirty="0">
                <a:solidFill>
                  <a:schemeClr val="bg1"/>
                </a:solidFill>
                <a:latin typeface="Arial" panose="020B0604020202020204" pitchFamily="34" charset="0"/>
                <a:cs typeface="Arial" panose="020B0604020202020204" pitchFamily="34" charset="0"/>
              </a:rPr>
              <a:t> </a:t>
            </a:r>
            <a:r>
              <a:rPr lang="de-DE" altLang="de-DE" sz="4000" b="1" dirty="0" err="1">
                <a:solidFill>
                  <a:schemeClr val="bg1"/>
                </a:solidFill>
                <a:latin typeface="Arial" panose="020B0604020202020204" pitchFamily="34" charset="0"/>
                <a:cs typeface="Arial" panose="020B0604020202020204" pitchFamily="34" charset="0"/>
              </a:rPr>
              <a:t>Deployment</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Die Kundenanforderungen werden ermittelt und gewichtet. Konkurrenzprodukte fließen in die Betrachtung mit ein. </a:t>
            </a:r>
          </a:p>
          <a:p>
            <a:pPr marL="400050" indent="-400050" algn="l">
              <a:buFont typeface="+mj-lt"/>
              <a:buAutoNum type="romanUcPeriod"/>
            </a:pPr>
            <a:r>
              <a:rPr lang="de-DE" altLang="de-DE" sz="1600" dirty="0"/>
              <a:t>Die zur Erfüllung der Kundenanforderungen wichtigen Merkmale werden ermittelt. Die Beziehungen zwischen den Merkmalen (Synergien, Zielkonflikte) werden bestimmt. Die technischen Merkmale von Konkurrenz-produkten werden untersucht. </a:t>
            </a:r>
          </a:p>
          <a:p>
            <a:pPr marL="400050" indent="-400050" algn="l">
              <a:buFont typeface="+mj-lt"/>
              <a:buAutoNum type="romanUcPeriod"/>
            </a:pPr>
            <a:r>
              <a:rPr lang="de-DE" altLang="de-DE" sz="1600" dirty="0"/>
              <a:t>Der Erfüllungsgrad der Kundenanforderungen durch die Merkmale wird geschätzt und daraus die Bedeutung der Merkmale ermittelt. </a:t>
            </a:r>
          </a:p>
          <a:p>
            <a:pPr marL="400050" indent="-400050" algn="l">
              <a:buFont typeface="+mj-lt"/>
              <a:buAutoNum type="romanUcPeriod"/>
            </a:pPr>
            <a:r>
              <a:rPr lang="de-DE" altLang="de-DE" sz="1600" dirty="0"/>
              <a:t>Die Resultate werden zusammengefasst und Schlussfolgerungen gezogen.</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44080E26-B059-4B59-A8D1-7E60D286465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402ADE22-7C41-47DD-9073-766DA2FC3495}"/>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4AD7DCB8-2725-4016-9417-68F571D28567}"/>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F0EAE275-AEAD-4296-97A1-0281AF1ECB70}"/>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6F92856E-C634-4626-B76E-0E0EFBC5BF22}"/>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E349F084-87C1-4F9E-B16D-31B2E8F3AD3D}"/>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B5DE4CF4-BBE3-4C0D-BFB1-EB36CEA9877B}"/>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00944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2829729483"/>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9093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Six Sigma bezeichnet ein Nullfehlerprogramm, welches durch aktive Fehlervermeidung und Ursacheneliminierung, statt reaktiver Qualitätskontrollen, an Effektivität gewinnt. Es ist ein Programm zur Verbesserung der Produkt- und Prozessqualität. Ziel der Methode sind stabile Prozesse sowie die Vermeidung von Prozessrisiken. Die Six-Sigma-Methodenbox beinhaltet diverse Methoden zur  Erhöhung der Qualität in der Organisation und den Prozessen. Sie geht präventiv gegen Risikopotenziale vor und setzt insbesondere bei Fehlerkosten an. Durch die Vermeidung von Fehlern in der Umsetzung von Elektrofahrzeugen können spezifische Kundenanforderungen erfüllt und die Kundenzufriedenheit erhöht werden. Grundsätzlich  können prozessuale und organisatorische Fehler reduziert, Risiken und Kosten minimiert werden. Dies unterstützt die Marktetablierung der Elektromobilität.</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Six Sigma</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Identifizierung von Erfolgs- und Einflussfaktoren</a:t>
            </a:r>
          </a:p>
          <a:p>
            <a:pPr marL="400050" indent="-400050" algn="l">
              <a:buFont typeface="+mj-lt"/>
              <a:buAutoNum type="romanUcPeriod"/>
            </a:pPr>
            <a:r>
              <a:rPr lang="de-DE" altLang="de-DE" dirty="0"/>
              <a:t>Ursachenanalyse von Prozessstörungen</a:t>
            </a:r>
          </a:p>
          <a:p>
            <a:pPr marL="400050" indent="-400050" algn="l">
              <a:buFont typeface="+mj-lt"/>
              <a:buAutoNum type="romanUcPeriod"/>
            </a:pPr>
            <a:r>
              <a:rPr lang="de-DE" altLang="de-DE" dirty="0"/>
              <a:t>Umsetzung der Qualitätsverbesserung durch Bausteinkonzept</a:t>
            </a:r>
          </a:p>
          <a:p>
            <a:pPr marL="400050" indent="-400050" algn="l">
              <a:buFont typeface="+mj-lt"/>
              <a:buAutoNum type="romanUcPeriod"/>
            </a:pPr>
            <a:r>
              <a:rPr lang="de-DE" altLang="de-DE" dirty="0"/>
              <a:t>Zielüberwachung und neue Zieldefinition</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A6F7506F-0EC6-4714-801B-BE0DDB4B4258}"/>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97AA31CF-017E-4691-8884-C3C0CC5338D9}"/>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53AAEEA1-B1B9-441A-978E-652F2E6DCC0B}"/>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36E256FD-EEC3-47C1-87A7-38C5482431AE}"/>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F6A76650-0809-4208-9019-E9C67906E941}"/>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1783C9EE-2996-40EC-B852-52A1BCA78BAF}"/>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2F1DB6F3-D55F-4441-866A-A5A9D7CCF4CE}"/>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32143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155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Vorschlagswesen wird in Unternehmen häufig einer zentralen Stelle zugeordnet, welche Ideen sammelt, analysiert und durch Prämien honoriert. Es unterstützt den kontinuierlichen Verbesserungsprozess im Unternehmen und kann bei entsprechender Transparenz und Würdigung der Mitarbeiter deren Motivation erhöhen. Das Vorschlags-wesen kann zur Verbesserung des </a:t>
            </a:r>
            <a:r>
              <a:rPr lang="de-DE" dirty="0" err="1">
                <a:latin typeface="Arial" charset="0"/>
                <a:cs typeface="Arial" charset="0"/>
              </a:rPr>
              <a:t>Produktentwick-lungsprozesses</a:t>
            </a:r>
            <a:r>
              <a:rPr lang="de-DE" dirty="0">
                <a:latin typeface="Arial" charset="0"/>
                <a:cs typeface="Arial" charset="0"/>
              </a:rPr>
              <a:t> und zur Generierung von technologischen Innovationen beitragen. Durch die Erhöhung der Kreativität der Mitarbeiter ist es insbesondere zur Entwicklung disruptiver Technologien geeignet.</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Vorschlagswesen</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800" dirty="0">
                <a:latin typeface="Arial" panose="020B0604020202020204" pitchFamily="34" charset="0"/>
                <a:cs typeface="Arial" panose="020B0604020202020204" pitchFamily="34" charset="0"/>
              </a:rPr>
              <a:t>Idee wird eingereicht</a:t>
            </a:r>
          </a:p>
          <a:p>
            <a:pPr marL="400050" indent="-400050" algn="l">
              <a:buFont typeface="+mj-lt"/>
              <a:buAutoNum type="romanUcPeriod"/>
            </a:pPr>
            <a:r>
              <a:rPr lang="de-DE" altLang="de-DE" sz="1800" dirty="0">
                <a:latin typeface="Arial" panose="020B0604020202020204" pitchFamily="34" charset="0"/>
                <a:cs typeface="Arial" panose="020B0604020202020204" pitchFamily="34" charset="0"/>
              </a:rPr>
              <a:t>Idee wird bewertet</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Verantwortlichkeit (Auswahl)</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Gremium </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Fachabteilung</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Kriterien (Auswahl)</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Evolutionär</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Disruptiv</a:t>
            </a:r>
          </a:p>
          <a:p>
            <a:pPr marL="400050" indent="-400050" algn="l">
              <a:buFont typeface="+mj-lt"/>
              <a:buAutoNum type="romanUcPeriod"/>
            </a:pPr>
            <a:r>
              <a:rPr lang="de-DE" altLang="de-DE" sz="1800" dirty="0">
                <a:latin typeface="Arial" panose="020B0604020202020204" pitchFamily="34" charset="0"/>
                <a:cs typeface="Arial" panose="020B0604020202020204" pitchFamily="34" charset="0"/>
              </a:rPr>
              <a:t>Realisierung (disruptive Ideen nach Priorität ordnen)</a:t>
            </a:r>
          </a:p>
          <a:p>
            <a:pPr marL="400050" indent="-400050" algn="l">
              <a:buFont typeface="+mj-lt"/>
              <a:buAutoNum type="romanUcPeriod"/>
            </a:pPr>
            <a:r>
              <a:rPr lang="de-DE" altLang="de-DE" sz="1800" dirty="0">
                <a:latin typeface="Arial" panose="020B0604020202020204" pitchFamily="34" charset="0"/>
                <a:cs typeface="Arial" panose="020B0604020202020204" pitchFamily="34" charset="0"/>
              </a:rPr>
              <a:t>Prämie bei Realisierung</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37A85204-1C00-408F-AEDC-B1CB088036D9}"/>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9EBA607F-6099-4786-965A-9E1E2BC555C6}"/>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E04283FE-59F7-49DE-9DA4-0E35C5BA0D53}"/>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9" name="Gruppieren 18">
            <a:extLst>
              <a:ext uri="{FF2B5EF4-FFF2-40B4-BE49-F238E27FC236}">
                <a16:creationId xmlns:a16="http://schemas.microsoft.com/office/drawing/2014/main" xmlns="" id="{48EB33DB-E5E8-439E-B395-4502F0081C55}"/>
              </a:ext>
            </a:extLst>
          </p:cNvPr>
          <p:cNvGrpSpPr/>
          <p:nvPr/>
        </p:nvGrpSpPr>
        <p:grpSpPr>
          <a:xfrm>
            <a:off x="9496707" y="547801"/>
            <a:ext cx="2405199" cy="436822"/>
            <a:chOff x="2961940" y="7733211"/>
            <a:chExt cx="2405199" cy="436822"/>
          </a:xfrm>
        </p:grpSpPr>
        <p:sp>
          <p:nvSpPr>
            <p:cNvPr id="20" name="Pfeil: Fünfeck 19">
              <a:extLst>
                <a:ext uri="{FF2B5EF4-FFF2-40B4-BE49-F238E27FC236}">
                  <a16:creationId xmlns:a16="http://schemas.microsoft.com/office/drawing/2014/main" xmlns="" id="{6CA202E2-ED8D-4BC6-BEED-C8B01ADA467A}"/>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21" name="Pfeil: Chevron 20">
              <a:extLst>
                <a:ext uri="{FF2B5EF4-FFF2-40B4-BE49-F238E27FC236}">
                  <a16:creationId xmlns:a16="http://schemas.microsoft.com/office/drawing/2014/main" xmlns="" id="{2A02A202-1AAB-4525-8AEF-31D3718EBB6D}"/>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22" name="Pfeil: Chevron 21">
              <a:extLst>
                <a:ext uri="{FF2B5EF4-FFF2-40B4-BE49-F238E27FC236}">
                  <a16:creationId xmlns:a16="http://schemas.microsoft.com/office/drawing/2014/main" xmlns="" id="{D3C3F439-89AF-4484-AE40-F67C9E19F0D0}"/>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3979259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70977577"/>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257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In Wissensdatenbanken, die auf die Spezifikationen eines Unternehmens ausgerichtet sind, können strukturierte und bedeutsame Daten, Informationen und explizites Wissen dauerhaft gespeichert, verwaltet und genutzt werden. Durch den Einsatz von IT bietet sich Organisationen die Möglichkeit, externes und internes Wissen, z.B. von Entwicklungsprojekten, abzulegen, um einen Zugriff zu einem späteren Zeitpunkt zu gewährleisten und einen Wissensverlust zu vermeiden. Somit stehen die gespeicherten Inhalte, jederzeit und unabhängig vom Ort, sowie vom einzelnen Individuum, anderen Mitarbeitern und Abteilungen eines Unternehmens, zur Verfügung. Die Implementierung einer Suchmaschine unterstützt hierbei eine gezielte und effiziente Suche in großen Beständen. Mittels individueller Zugriffsrechte kann ein Wissens-transfer an nicht befugte Personen unterbunden werden.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5"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Wissensdatenbanken</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Auswahl und Installation einer Knowledge-Management-Software bzw. Datenbanktechnologie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Benutzerfreundliche und sinnvolle Strukturierung der festgelegten Anwendungsbereiche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Vernetzung der Anwendungsbereiche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Definition und anschließendes Speichern von organisationsspezifischem Wissen</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Verwaltung von Inhalt und Struktur der Datenbank durch den Administrator</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Eingabe von weiterem Wissen durch die Mitarbeiter</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4" name="Gruppieren 3">
            <a:extLst>
              <a:ext uri="{FF2B5EF4-FFF2-40B4-BE49-F238E27FC236}">
                <a16:creationId xmlns:a16="http://schemas.microsoft.com/office/drawing/2014/main" xmlns="" id="{8554D106-F72D-40DC-9154-5207F916F5CC}"/>
              </a:ext>
            </a:extLst>
          </p:cNvPr>
          <p:cNvGrpSpPr/>
          <p:nvPr/>
        </p:nvGrpSpPr>
        <p:grpSpPr>
          <a:xfrm>
            <a:off x="367214" y="415045"/>
            <a:ext cx="2114845" cy="702336"/>
            <a:chOff x="367214" y="423356"/>
            <a:chExt cx="2114845" cy="702336"/>
          </a:xfrm>
        </p:grpSpPr>
        <p:sp>
          <p:nvSpPr>
            <p:cNvPr id="2" name="Rechteck 1">
              <a:extLst>
                <a:ext uri="{FF2B5EF4-FFF2-40B4-BE49-F238E27FC236}">
                  <a16:creationId xmlns:a16="http://schemas.microsoft.com/office/drawing/2014/main" xmlns="" id="{1538C2AB-2853-41A4-AB1A-2A770D4AE5BA}"/>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2" name="Grafik 11">
              <a:extLst>
                <a:ext uri="{FF2B5EF4-FFF2-40B4-BE49-F238E27FC236}">
                  <a16:creationId xmlns:a16="http://schemas.microsoft.com/office/drawing/2014/main" xmlns="" id="{80098BEF-EBF3-453C-9877-B64CDE49DB3D}"/>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4" name="Gruppieren 13">
            <a:extLst>
              <a:ext uri="{FF2B5EF4-FFF2-40B4-BE49-F238E27FC236}">
                <a16:creationId xmlns:a16="http://schemas.microsoft.com/office/drawing/2014/main" xmlns="" id="{A45648F6-E2C8-4A4B-BCBB-7755EA5CB93E}"/>
              </a:ext>
            </a:extLst>
          </p:cNvPr>
          <p:cNvGrpSpPr/>
          <p:nvPr/>
        </p:nvGrpSpPr>
        <p:grpSpPr>
          <a:xfrm>
            <a:off x="9496707" y="547801"/>
            <a:ext cx="2405199" cy="436822"/>
            <a:chOff x="2961940" y="7733211"/>
            <a:chExt cx="2405199" cy="436822"/>
          </a:xfrm>
        </p:grpSpPr>
        <p:sp>
          <p:nvSpPr>
            <p:cNvPr id="15" name="Pfeil: Fünfeck 14">
              <a:extLst>
                <a:ext uri="{FF2B5EF4-FFF2-40B4-BE49-F238E27FC236}">
                  <a16:creationId xmlns:a16="http://schemas.microsoft.com/office/drawing/2014/main" xmlns="" id="{763C7765-DB6C-4FF5-9201-4D4BE3CBEB01}"/>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6" name="Pfeil: Chevron 15">
              <a:extLst>
                <a:ext uri="{FF2B5EF4-FFF2-40B4-BE49-F238E27FC236}">
                  <a16:creationId xmlns:a16="http://schemas.microsoft.com/office/drawing/2014/main" xmlns="" id="{C39CFCF8-22F4-46C0-81CB-AE40ED600D82}"/>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7" name="Pfeil: Chevron 16">
              <a:extLst>
                <a:ext uri="{FF2B5EF4-FFF2-40B4-BE49-F238E27FC236}">
                  <a16:creationId xmlns:a16="http://schemas.microsoft.com/office/drawing/2014/main" xmlns="" id="{76E4148F-C139-4C81-A794-4DD6D431E7BE}"/>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47741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935944446"/>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2267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Eine Methode zur Identifikation von Experten sind Expertenverzeichnisse, die auch als Yellow Pages, Who </a:t>
            </a:r>
            <a:r>
              <a:rPr lang="de-DE" dirty="0" err="1">
                <a:latin typeface="Arial" charset="0"/>
                <a:cs typeface="Arial" charset="0"/>
              </a:rPr>
              <a:t>is</a:t>
            </a:r>
            <a:r>
              <a:rPr lang="de-DE" dirty="0">
                <a:latin typeface="Arial" charset="0"/>
                <a:cs typeface="Arial" charset="0"/>
              </a:rPr>
              <a:t> </a:t>
            </a:r>
            <a:r>
              <a:rPr lang="de-DE" dirty="0" err="1">
                <a:latin typeface="Arial" charset="0"/>
                <a:cs typeface="Arial" charset="0"/>
              </a:rPr>
              <a:t>who</a:t>
            </a:r>
            <a:r>
              <a:rPr lang="de-DE" dirty="0">
                <a:latin typeface="Arial" charset="0"/>
                <a:cs typeface="Arial" charset="0"/>
              </a:rPr>
              <a:t>, oder Wissenslandkarten bezeichnet werden. </a:t>
            </a:r>
            <a:r>
              <a:rPr lang="de-DE" dirty="0" err="1">
                <a:latin typeface="Arial" charset="0"/>
                <a:cs typeface="Arial" charset="0"/>
              </a:rPr>
              <a:t>Perso-nendaten</a:t>
            </a:r>
            <a:r>
              <a:rPr lang="de-DE" dirty="0">
                <a:latin typeface="Arial" charset="0"/>
                <a:cs typeface="Arial" charset="0"/>
              </a:rPr>
              <a:t> werden mit Informationen zu Kompetenzen und Spezialgebieten verknüpft. Mit ihrer Hilfe können für Problemlösungen schnellstmöglich passende Ansprech-partner identifiziert, kontaktiert und durch Interviews oder Workshops die benötigten Informationen gesammelt werden. In einem Expertenverzeichnis können neben internen auch externe Experten gespeichert werden, z.B. Berater oder Kunden.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Expertenverzeichnis</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Festlegung von Kontext und Inhalt</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Definition der Ziele</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Festlegen der Inhalte</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Auswahl der Plattform </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Digital</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Gedruckt</a:t>
            </a:r>
          </a:p>
          <a:p>
            <a:pPr marL="400050" indent="-400050" algn="l">
              <a:buFont typeface="+mj-lt"/>
              <a:buAutoNum type="romanUcPeriod"/>
            </a:pPr>
            <a:r>
              <a:rPr lang="de-DE" altLang="de-DE" dirty="0"/>
              <a:t>Erfassung relevanter Wissensträger</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Intern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Extern</a:t>
            </a:r>
          </a:p>
          <a:p>
            <a:pPr marL="400050" indent="-400050" algn="l">
              <a:buFont typeface="+mj-lt"/>
              <a:buAutoNum type="romanUcPeriod"/>
            </a:pPr>
            <a:r>
              <a:rPr lang="de-DE" altLang="de-DE" dirty="0"/>
              <a:t>Aufbereitung und Strukturierung der Daten und Informationen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Organisatorisch</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Thematisch</a:t>
            </a:r>
          </a:p>
          <a:p>
            <a:pPr marL="400050" indent="-400050" algn="l">
              <a:buFont typeface="+mj-lt"/>
              <a:buAutoNum type="romanUcPeriod"/>
            </a:pPr>
            <a:r>
              <a:rPr lang="de-DE" altLang="de-DE" dirty="0"/>
              <a:t>Integration in ein IT-System</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5CBBFB1F-ACD0-4910-A4F4-B4A0BEAB9A03}"/>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96A63547-757D-48E5-809E-ECDA28500580}"/>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2739BC92-6193-4683-96B5-B7DF49405BF7}"/>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9EEC9B57-A775-4C99-947A-04315BF83ACF}"/>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B4A40B31-DCB1-4183-8772-84385844F1E7}"/>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70BB76D0-B6CA-49E2-A92B-F6E5278604A9}"/>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981C787D-E4BD-4113-B9C4-5C4C98E44B52}"/>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323086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703780449"/>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26768"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Implementierung eines Frühwarnsystems ist Voraussetzung für eine rechtzeitige Identifizierung der Risiken. Frühwarnsysteme sind Instrumente, die Risiken für ein Unternehmen rechtzeitig erkennen lassen, sodass Reaktionen des Unternehmens zur Abwehr der Risiken noch möglich sind. Darunter zeigen strategische Frühwarnsysteme Risiken zukünftiger Unternehmens-entwicklungen systematisch auf. Ein standardisiertes Suchraster für Risiken schafft die Grundlage für die Identifikation von Risiken. Durch die Ausgestaltung von Frühwarnsystemen können sowohl schwache Signale bei disruptiven Technologien, als auch konkrete Indikatoren für neue Technologiefelder als Vorläufer technischer Änderungen identifiziert werden. Indem neuartige Ansätze im Automobilbereich frühzeitig erkennt werden, können entsprechende Maßnahmen eingeleitet werden.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Frühwarnsysteme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latin typeface="Arial" panose="020B0604020202020204" pitchFamily="34" charset="0"/>
                <a:cs typeface="Arial" panose="020B0604020202020204" pitchFamily="34" charset="0"/>
              </a:rPr>
              <a:t>Ermittlung von Beobachtungsbereichen Bestimmung von Frühwarnindikatoren je Beobachtungsbereich</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Definition von Risikokennzahlen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Fertigstellung von Sollgrößen und Toleranzgrenzen je Indikator</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Formulierung von Risikoschwellen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Festlegung von Aufgaben der Informationsverarbeitungsstelle(n)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Durchführung systematischer Vergleichsrechnungen:</a:t>
            </a:r>
          </a:p>
          <a:p>
            <a:pPr marL="1143000" lvl="1" indent="-400050">
              <a:buFont typeface="Arial" panose="020B0604020202020204" pitchFamily="34" charset="0"/>
              <a:buChar char="•"/>
            </a:pPr>
            <a:r>
              <a:rPr lang="de-DE" altLang="de-DE" dirty="0">
                <a:latin typeface="Arial" panose="020B0604020202020204" pitchFamily="34" charset="0"/>
                <a:cs typeface="Arial" panose="020B0604020202020204" pitchFamily="34" charset="0"/>
              </a:rPr>
              <a:t>Schwellenwert-/Ist-Vergleich</a:t>
            </a:r>
          </a:p>
          <a:p>
            <a:pPr marL="1143000" lvl="1" indent="-400050">
              <a:buFont typeface="Arial" panose="020B0604020202020204" pitchFamily="34" charset="0"/>
              <a:buChar char="•"/>
            </a:pPr>
            <a:r>
              <a:rPr lang="de-DE" altLang="de-DE" dirty="0">
                <a:latin typeface="Arial" panose="020B0604020202020204" pitchFamily="34" charset="0"/>
                <a:cs typeface="Arial" panose="020B0604020202020204" pitchFamily="34" charset="0"/>
              </a:rPr>
              <a:t>Zeitreihenanalyse</a:t>
            </a:r>
          </a:p>
          <a:p>
            <a:pPr marL="1143000" lvl="1" indent="-400050">
              <a:buFont typeface="Arial" panose="020B0604020202020204" pitchFamily="34" charset="0"/>
              <a:buChar char="•"/>
            </a:pPr>
            <a:r>
              <a:rPr lang="de-DE" altLang="de-DE" dirty="0">
                <a:latin typeface="Arial" panose="020B0604020202020204" pitchFamily="34" charset="0"/>
                <a:cs typeface="Arial" panose="020B0604020202020204" pitchFamily="34" charset="0"/>
              </a:rPr>
              <a:t>Querschnittsvergleich</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Ausgestaltung von Informationskanälen</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4D977A30-F213-46B1-AA89-087365D8633B}"/>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5115E627-7FFA-46EB-8130-D6F70825AFFB}"/>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FCA7B8FD-FC53-48B7-BEB8-BA132700CAE6}"/>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FAB05FAD-AB84-4090-BA81-08BD3BC4E9B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1FAD7D13-76C7-40F9-938F-AD1657AF667A}"/>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0415B8FE-6DBC-4CD0-9110-F6F8C31D8F54}"/>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EA86EE75-FA7D-45EA-A966-621EBB468C9B}"/>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94704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2539491669"/>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2779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Mit GENESIS lassen sich, durch umfassende Mitarbeiter-integration, Verbesserungen hinsichtlich Produktivität und Kosten in Organisationen erzielen. Der Einsatz ist in der gesamten Organisation und bei systemrelevanten Lieferanten denkbar. Folglich lassen sich Verbesserungs-potenziale realisieren. Die Arbeitsplatzorganisation wird verbessert, was unweigerlich zu weniger Fehlern führt. Dadurch ist es möglich, den Austausch zwischen den Mitarbeitern zu verbessern. Ferner ist eine Optimierung der Prozesse, etwa des Kommunikationsprozesses, möglich. Es werden die für den jeweiligen Prozess notwendigen, d.h. richtigen, Informationen weitergegeben. Durch GENESIS können etablierte Prozesse und Organisationsstrukturen an die neuen Anforderungen, aufgrund der disruptiven Technologie angepasst werden, ohne dabei den Mitarbeiter und das Wissen zu verlieren.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GENESIS</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Ist-Analyse der betrachteten Geschäftsprozesse</a:t>
            </a:r>
          </a:p>
          <a:p>
            <a:pPr marL="400050" indent="-400050" algn="l">
              <a:buFont typeface="+mj-lt"/>
              <a:buAutoNum type="romanUcPeriod"/>
            </a:pPr>
            <a:r>
              <a:rPr lang="de-DE" altLang="de-DE" dirty="0"/>
              <a:t>Beurteilung der Leistungsfähigkeit der betrachteten Geschäftsprozesse (Ursachenanalyse)</a:t>
            </a:r>
          </a:p>
          <a:p>
            <a:pPr marL="400050" indent="-400050" algn="l">
              <a:buFont typeface="+mj-lt"/>
              <a:buAutoNum type="romanUcPeriod"/>
            </a:pPr>
            <a:r>
              <a:rPr lang="de-DE" altLang="de-DE" dirty="0"/>
              <a:t>Erarbeitung effizienter Soll-Prozessfelder (Ideenfindung)</a:t>
            </a:r>
          </a:p>
          <a:p>
            <a:pPr marL="400050" indent="-400050" algn="l">
              <a:buFont typeface="+mj-lt"/>
              <a:buAutoNum type="romanUcPeriod"/>
            </a:pPr>
            <a:r>
              <a:rPr lang="de-DE" altLang="de-DE" dirty="0"/>
              <a:t>Konkretisierung der Lösungsansätze und Maßnahmendefinition</a:t>
            </a:r>
          </a:p>
          <a:p>
            <a:pPr marL="400050" indent="-400050" algn="l">
              <a:buFont typeface="+mj-lt"/>
              <a:buAutoNum type="romanUcPeriod"/>
            </a:pPr>
            <a:r>
              <a:rPr lang="de-DE" altLang="de-DE" dirty="0"/>
              <a:t>Umsetzung der eigentlichen Prozessveränderung</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7DF63D5F-7CBD-4916-A413-E2FB40B46DA1}"/>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4CF7B4F5-5D4C-44CB-85E8-81C8D3E0619D}"/>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83E8AE3F-20B0-4B55-9D61-7AB45143D7A9}"/>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BAA8B644-1932-4E64-97A5-35BD82F088F3}"/>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0105F9D2-C73C-498E-8E29-52FB78F19BEB}"/>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F85DE566-5B5F-4449-9EDB-EC61812E897F}"/>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BF9B1F4B-6576-46FE-9A50-2C5AE78424D4}"/>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93560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871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mj-cs"/>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buFont typeface="Wingdings" pitchFamily="2" charset="2"/>
              <a:buNone/>
              <a:defRPr/>
            </a:pPr>
            <a:r>
              <a:rPr lang="de-DE" dirty="0">
                <a:latin typeface="Arial" charset="0"/>
                <a:cs typeface="Arial" charset="0"/>
              </a:rPr>
              <a:t>Ein Just-in-Time (JIT) Produktions- und Logistiksystem zielt auf die Minimierung von Durchlaufzeiten, Lagervorräten und Lagerkosten ab. Das JIT Organisationsprinzip entstand ursprünglich aus dem japanischen Kanban-System und spiegelt sich in einer insgesamt schlanker gestalteten Wertschöpfungskette eines Unternehmens wieder.</a:t>
            </a:r>
          </a:p>
          <a:p>
            <a:pPr>
              <a:lnSpc>
                <a:spcPct val="150000"/>
              </a:lnSpc>
              <a:buFont typeface="Wingdings" pitchFamily="2" charset="2"/>
              <a:buNone/>
              <a:defRPr/>
            </a:pPr>
            <a:r>
              <a:rPr lang="de-DE" dirty="0">
                <a:latin typeface="Arial" charset="0"/>
                <a:cs typeface="Arial" charset="0"/>
              </a:rPr>
              <a:t>Die Gestaltung des gesamten Materialflusses wird zeitlich auf den Produktionsprozess abgestimmt, damit das Produkt genau zu dem Zeitpunkt, in der richtigen Menge und Qualität, fertig gestellt bzw. geliefert wird, zu dem es gebraucht wird. Die Anlieferung der Materialien erfolgt erst dann, wenn ein Produkt von einem Kunden in Auftrag gegeben wurde. </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rPr>
              <a:t>Just-in-Time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Prüfen ob Just-in-Time für den Einsatz  im Unternehmen geeignet ist. Hierfür sollten folgende Kriterien beachtet werden:</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Kontinuierlicher Bedarf</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Ausreichende Bereitstellflächen</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Kurze Rüstzeiten, hohe Verfügbarkeit der Betriebsmittel</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Verbrauchsgesteuertes Dispositionsverfahren</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Flexible Kapazitätsreserven</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Hohe Umschlaghäufigkeit</a:t>
            </a:r>
          </a:p>
          <a:p>
            <a:pPr marL="1143000" lvl="1" indent="-400050">
              <a:buFont typeface="Arial" panose="020B0604020202020204" pitchFamily="34" charset="0"/>
              <a:buChar char="•"/>
            </a:pPr>
            <a:r>
              <a:rPr lang="de-DE" altLang="de-DE" sz="1622" dirty="0">
                <a:latin typeface="Arial" panose="020B0604020202020204" pitchFamily="34" charset="0"/>
                <a:cs typeface="Arial" panose="020B0604020202020204" pitchFamily="34" charset="0"/>
              </a:rPr>
              <a:t>Optimierter Informationsfluss</a:t>
            </a:r>
            <a:endParaRPr lang="de-DE" altLang="de-DE" dirty="0">
              <a:latin typeface="Arial" panose="020B0604020202020204" pitchFamily="34" charset="0"/>
              <a:cs typeface="Arial" panose="020B0604020202020204" pitchFamily="34" charset="0"/>
            </a:endParaRPr>
          </a:p>
          <a:p>
            <a:pPr marL="400050" indent="-400050" algn="l">
              <a:buFont typeface="+mj-lt"/>
              <a:buAutoNum type="romanUcPeriod"/>
            </a:pPr>
            <a:r>
              <a:rPr lang="de-DE" altLang="de-DE" dirty="0"/>
              <a:t>Projektleitfaden erstellen und Vorarbeiten bewerten</a:t>
            </a:r>
          </a:p>
          <a:p>
            <a:pPr marL="400050" indent="-400050" algn="l">
              <a:buFont typeface="+mj-lt"/>
              <a:buAutoNum type="romanUcPeriod"/>
            </a:pPr>
            <a:r>
              <a:rPr lang="de-DE" altLang="de-DE" dirty="0"/>
              <a:t>Beschaffungsgüter analysieren (ABC- &amp; XYZ-Analyse)</a:t>
            </a:r>
          </a:p>
          <a:p>
            <a:pPr marL="400050" indent="-400050" algn="l">
              <a:buFont typeface="+mj-lt"/>
              <a:buAutoNum type="romanUcPeriod"/>
            </a:pPr>
            <a:r>
              <a:rPr lang="de-DE" altLang="de-DE" dirty="0"/>
              <a:t>Lieferantenbewertung &amp; -auswahl</a:t>
            </a:r>
          </a:p>
          <a:p>
            <a:pPr marL="400050" indent="-400050" algn="l">
              <a:buFont typeface="+mj-lt"/>
              <a:buAutoNum type="romanUcPeriod"/>
            </a:pPr>
            <a:r>
              <a:rPr lang="de-DE" altLang="de-DE" dirty="0"/>
              <a:t>Synchronisation der Abläufe zwischen Abnehmer &amp; Lieferant</a:t>
            </a:r>
          </a:p>
          <a:p>
            <a:pPr marL="400050" indent="-400050" algn="l">
              <a:buFont typeface="+mj-lt"/>
              <a:buAutoNum type="romanUcPeriod"/>
            </a:pPr>
            <a:r>
              <a:rPr lang="de-DE" altLang="de-DE" dirty="0"/>
              <a:t>Pilotprojekt mit einem Pilotlieferanten</a:t>
            </a:r>
          </a:p>
          <a:p>
            <a:pPr lvl="1" indent="0"/>
            <a:endParaRPr lang="de-DE" altLang="de-DE" sz="1622" dirty="0"/>
          </a:p>
          <a:p>
            <a:pPr marL="1143000" lvl="1" indent="-400050">
              <a:buFont typeface="Arial" panose="020B0604020202020204" pitchFamily="34" charset="0"/>
              <a:buChar char="•"/>
            </a:pPr>
            <a:endParaRPr lang="de-DE" altLang="de-DE" sz="1622" dirty="0"/>
          </a:p>
          <a:p>
            <a:pPr lvl="1" indent="0"/>
            <a:endParaRPr lang="de-DE" altLang="de-DE" sz="1622" dirty="0"/>
          </a:p>
          <a:p>
            <a:pPr marL="1143000" lvl="1" indent="-400050">
              <a:buFont typeface="Arial" panose="020B0604020202020204" pitchFamily="34" charset="0"/>
              <a:buChar char="•"/>
            </a:pPr>
            <a:endParaRPr lang="de-DE" altLang="de-DE" sz="1622" dirty="0"/>
          </a:p>
          <a:p>
            <a:pPr marL="1143000" lvl="1" indent="-400050">
              <a:buFont typeface="Arial" panose="020B0604020202020204" pitchFamily="34" charset="0"/>
              <a:buChar char="•"/>
            </a:pPr>
            <a:endParaRPr lang="de-DE" altLang="de-DE" sz="1622" dirty="0"/>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15D69F9D-FC34-48C9-9CAB-B679593F7F9A}"/>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1BECC795-E7D9-4EEB-8A7F-236778EB1F9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78063773-6FB3-4AC5-888D-E8A5DDBC07C8}"/>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C8CE60F9-25A8-4F48-A9CD-C299A191C5B3}"/>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5E9008B6-B88A-48E4-A761-7F424D940CE5}"/>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56C43FED-25A2-4E69-A238-06A96D2E47CD}"/>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B8066C13-5AA5-4EDA-BB59-5E1B3E038BEF}"/>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80405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66911559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7456"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leistungswertorientierte Risikomanagement ist eine Methode, welche den planvollen Umgang mit Chancen und Risiken ermöglicht. Basierend auf einer gezielten Risikoanalyse und Risikopolitik zielt das leistungs-wertorientiertes Risikomanagement darauf ab, die sich bietenden unternehmerischen Chancen optimal </a:t>
            </a:r>
            <a:r>
              <a:rPr lang="de-DE" dirty="0" err="1">
                <a:latin typeface="Arial" charset="0"/>
                <a:cs typeface="Arial" charset="0"/>
              </a:rPr>
              <a:t>auszu</a:t>
            </a:r>
            <a:r>
              <a:rPr lang="de-DE" dirty="0">
                <a:latin typeface="Arial" charset="0"/>
                <a:cs typeface="Arial" charset="0"/>
              </a:rPr>
              <a:t>-schöpfen. Die mit der Geschäftstätigkeit verbundenen Risiken werden nur dann eingegangen, wenn damit ein entsprechender Mehrwert zu schaffen ist. Die Methode geht dabei von den Unternehmenszielen aus und zeigt leistungswirtschaftliche Wege und Maßnahmen auf, durch welche die Zielerreichung gesichert wird. Gerade bei disruptiven Technologien ist ein leistungswertorientiertes Risikomanagement relevant, um relevante Technologien umzusetzen, welche einen Mehrwert erzielen.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2800" b="1" dirty="0">
                <a:solidFill>
                  <a:schemeClr val="bg1"/>
                </a:solidFill>
                <a:latin typeface="Arial" panose="020B0604020202020204" pitchFamily="34" charset="0"/>
                <a:cs typeface="Arial" panose="020B0604020202020204" pitchFamily="34" charset="0"/>
              </a:rPr>
              <a:t>Methodenprofil</a:t>
            </a:r>
            <a:br>
              <a:rPr lang="de-DE" altLang="de-DE" sz="2800" b="1" dirty="0">
                <a:solidFill>
                  <a:schemeClr val="bg1"/>
                </a:solidFill>
                <a:latin typeface="Arial" panose="020B0604020202020204" pitchFamily="34" charset="0"/>
                <a:cs typeface="Arial" panose="020B0604020202020204" pitchFamily="34" charset="0"/>
              </a:rPr>
            </a:br>
            <a:r>
              <a:rPr lang="de-DE" altLang="de-DE" sz="2400" b="1" dirty="0">
                <a:solidFill>
                  <a:schemeClr val="bg1"/>
                </a:solidFill>
                <a:latin typeface="Arial" panose="020B0604020202020204" pitchFamily="34" charset="0"/>
                <a:cs typeface="Arial" panose="020B0604020202020204" pitchFamily="34" charset="0"/>
              </a:rPr>
              <a:t>Leistungswertorientiertes Risikomanagement</a:t>
            </a:r>
            <a:endParaRPr lang="de-DE" altLang="de-DE" sz="2800"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Vollständige Erfassung aller relevanten Risiken und Schadensgefahren anhand spezifischer Tools der Risikoidentifikation.</a:t>
            </a:r>
          </a:p>
          <a:p>
            <a:pPr marL="400050" indent="-400050" algn="l">
              <a:buFont typeface="+mj-lt"/>
              <a:buAutoNum type="romanUcPeriod"/>
            </a:pPr>
            <a:r>
              <a:rPr lang="de-DE" altLang="de-DE" dirty="0"/>
              <a:t>Priorisierung der Risiken und Aufzeigen der Ansatzpunkte für die Risikohand-</a:t>
            </a:r>
            <a:r>
              <a:rPr lang="de-DE" altLang="de-DE" dirty="0" err="1"/>
              <a:t>habung</a:t>
            </a:r>
            <a:r>
              <a:rPr lang="de-DE" altLang="de-DE" dirty="0"/>
              <a:t> durch einen Methoden-Mix zur Risikoanalyse und -bewertung (u.a. Chancen-Risiko-Kalkül, Sensitivitäts-analyse, Value at Risk).</a:t>
            </a:r>
          </a:p>
          <a:p>
            <a:pPr marL="400050" indent="-400050" algn="l">
              <a:buFont typeface="+mj-lt"/>
              <a:buAutoNum type="romanUcPeriod"/>
            </a:pPr>
            <a:r>
              <a:rPr lang="de-DE" altLang="de-DE" dirty="0"/>
              <a:t>Ableiten von aktiven und passiven Risikohandhabungsstrategien, um die Auswirkungen im Risikoeintrittsfall zu kompensieren.</a:t>
            </a:r>
          </a:p>
          <a:p>
            <a:pPr marL="400050" indent="-400050" algn="l">
              <a:buFont typeface="+mj-lt"/>
              <a:buAutoNum type="romanUcPeriod"/>
            </a:pPr>
            <a:r>
              <a:rPr lang="de-DE" altLang="de-DE" dirty="0"/>
              <a:t>Risikocontrolling unter Zuhilfenahme einer Risk-</a:t>
            </a:r>
            <a:r>
              <a:rPr lang="de-DE" altLang="de-DE" dirty="0" err="1"/>
              <a:t>Map</a:t>
            </a:r>
            <a:r>
              <a:rPr lang="de-DE" altLang="de-DE" dirty="0"/>
              <a:t>.</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BF8D72AA-543E-47A4-89AD-58688ADD18D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2A6B6057-DE02-4B14-961F-DD0860278B49}"/>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7255ABC2-1695-4605-96A0-AC6950ECF32A}"/>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DE6C3FB8-4A47-4DB7-BE63-13337A70C7EF}"/>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054C60BF-E940-4708-A4DA-527AFE13CA7C}"/>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735F7051-3E64-4914-8569-372EE3F49340}"/>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F9E1DB78-643F-49A7-84C8-FC32C297CA07}"/>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48225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004702116"/>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848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In jedem Projekt gewinnen Teilnehmer Erkenntnisse, die für zukünftige Teams bzw. Mitarbeiter mit ähnlichen Problemstellungen von Relevanz sein können. Mit der Anwendung von </a:t>
            </a:r>
            <a:r>
              <a:rPr lang="de-DE" dirty="0" err="1">
                <a:latin typeface="Arial" charset="0"/>
                <a:cs typeface="Arial" charset="0"/>
              </a:rPr>
              <a:t>Lessons</a:t>
            </a:r>
            <a:r>
              <a:rPr lang="de-DE" dirty="0">
                <a:latin typeface="Arial" charset="0"/>
                <a:cs typeface="Arial" charset="0"/>
              </a:rPr>
              <a:t> </a:t>
            </a:r>
            <a:r>
              <a:rPr lang="de-DE" dirty="0" err="1">
                <a:latin typeface="Arial" charset="0"/>
                <a:cs typeface="Arial" charset="0"/>
              </a:rPr>
              <a:t>Learned</a:t>
            </a:r>
            <a:r>
              <a:rPr lang="de-DE" dirty="0">
                <a:latin typeface="Arial" charset="0"/>
                <a:cs typeface="Arial" charset="0"/>
              </a:rPr>
              <a:t> wird das Lernen v.a. aus Fehlern, aber auch aus Erfolgen und darauf basierend der Aufbau von Wissen bezeichnet. Des Weiteren versteht man darunter eine systematische Dokumentation und Aufbereitung der Erfahrungen, um sie zu speichern und anderen Personen der Organisation zur Verfügung stellen zu können. Somit werden nicht nur die Wissensbereiche eines Unternehmens unterstützt, sondern es wird möglichst auch die Wiederholung von Fehlern vermieden und damit die Effizienz gesteigert.</a:t>
            </a:r>
          </a:p>
          <a:p>
            <a:pPr>
              <a:lnSpc>
                <a:spcPct val="150000"/>
              </a:lnSpc>
              <a:defRPr/>
            </a:pPr>
            <a:r>
              <a:rPr lang="de-DE" dirty="0">
                <a:latin typeface="Arial" charset="0"/>
                <a:cs typeface="Arial" charset="0"/>
              </a:rPr>
              <a:t>Voraussetzung für die Anwendung dieser Methode ist eine offene Fehlerkultur und die Akzeptanz durch Mitarbeiter und Führungskräfte.</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err="1">
                <a:solidFill>
                  <a:schemeClr val="bg1"/>
                </a:solidFill>
                <a:latin typeface="Arial" panose="020B0604020202020204" pitchFamily="34" charset="0"/>
                <a:cs typeface="Arial" panose="020B0604020202020204" pitchFamily="34" charset="0"/>
              </a:rPr>
              <a:t>Lessons</a:t>
            </a:r>
            <a:r>
              <a:rPr lang="de-DE" altLang="de-DE" sz="4400" b="1" dirty="0">
                <a:solidFill>
                  <a:srgbClr val="FF0000"/>
                </a:solidFill>
                <a:latin typeface="Arial" panose="020B0604020202020204" pitchFamily="34" charset="0"/>
                <a:cs typeface="Arial" panose="020B0604020202020204" pitchFamily="34" charset="0"/>
              </a:rPr>
              <a:t> </a:t>
            </a:r>
            <a:r>
              <a:rPr lang="de-DE" altLang="de-DE" sz="4400" b="1" dirty="0" err="1">
                <a:solidFill>
                  <a:schemeClr val="bg1"/>
                </a:solidFill>
                <a:latin typeface="Arial" panose="020B0604020202020204" pitchFamily="34" charset="0"/>
                <a:cs typeface="Arial" panose="020B0604020202020204" pitchFamily="34" charset="0"/>
              </a:rPr>
              <a:t>Learned</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Um eine systematische Aufbereitung gemachter Erfahrungen zu garantieren, muss die Methode der </a:t>
            </a:r>
            <a:r>
              <a:rPr lang="de-DE" altLang="de-DE" sz="1600" dirty="0" err="1"/>
              <a:t>Lessons</a:t>
            </a:r>
            <a:r>
              <a:rPr lang="de-DE" altLang="de-DE" sz="1600" dirty="0"/>
              <a:t> </a:t>
            </a:r>
            <a:r>
              <a:rPr lang="de-DE" altLang="de-DE" sz="1600" dirty="0" err="1"/>
              <a:t>Learned</a:t>
            </a:r>
            <a:r>
              <a:rPr lang="de-DE" altLang="de-DE" sz="1600" dirty="0"/>
              <a:t> in bestehende Projektabläufe eingebettet werden.</a:t>
            </a:r>
          </a:p>
          <a:p>
            <a:pPr marL="400050" indent="-400050" algn="l">
              <a:buFont typeface="+mj-lt"/>
              <a:buAutoNum type="romanUcPeriod"/>
            </a:pPr>
            <a:r>
              <a:rPr lang="de-DE" altLang="de-DE" sz="1600" dirty="0"/>
              <a:t>Vor dem Projektauftrag bzw. der Projektdurchführung werden eventuell relevante Erkenntnisse aus vorherigen Projekten berücksichtigt.</a:t>
            </a:r>
          </a:p>
          <a:p>
            <a:pPr marL="400050" indent="-400050" algn="l">
              <a:buFont typeface="+mj-lt"/>
              <a:buAutoNum type="romanUcPeriod"/>
            </a:pPr>
            <a:r>
              <a:rPr lang="de-DE" altLang="de-DE" sz="1600" dirty="0"/>
              <a:t>Nach jedem durchgeführten Projekt erfolgt eine Selbstreflexion und die systematische Aufbereitung und Dokumentation der gemachten Erfahrungen.</a:t>
            </a:r>
          </a:p>
          <a:p>
            <a:pPr marL="400050" indent="-400050" algn="l">
              <a:buFont typeface="+mj-lt"/>
              <a:buAutoNum type="romanUcPeriod"/>
            </a:pPr>
            <a:r>
              <a:rPr lang="de-DE" altLang="de-DE" sz="1600" dirty="0"/>
              <a:t>Die Struktur der Dokumentation sollte vorher festgelegt werden, um die Erfahrungen einheitlich z.B. in Datenbanken ablegen zu können.</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A05FA8EA-54DB-4533-9A6B-60C6F0556985}"/>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58AAD72B-4F5B-42B2-AF65-A116F3EBE3E5}"/>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E4C18C1D-A2BA-4806-A1B8-06B7461BBE7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1C4C3987-D592-4C58-B552-22D2E24A5DC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497D6331-7805-47CB-83D9-68480950C50F}"/>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DB5FED45-6C33-4E0B-8C8A-40CCE2D32CF8}"/>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956B0581-F61B-4221-8E94-642F367093F1}"/>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50632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788221406"/>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0731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Lieferantenmanagement beinhaltet die Gestaltung und Entwicklung von Lieferantenbeziehungen und die Reduktion von Lieferrisiken. Die Betrachtung der Lieferanten dient der Ableitung differenzierter Lieferanten-strategien. Die Höhe der Risiken einer Abnehmer/ Lieferanten-Beziehung werden durch die gewählten Sourcing Strategien stark beeinflusst. Die Auswahl der potenziellen Lieferanten erfolgt auf Basis einer mehrstufigen Skala, auf der Lieferanten durch Selbstauskunft und </a:t>
            </a:r>
            <a:r>
              <a:rPr lang="de-DE" dirty="0" err="1">
                <a:latin typeface="Arial" charset="0"/>
                <a:cs typeface="Arial" charset="0"/>
              </a:rPr>
              <a:t>Lieferantenauditierung</a:t>
            </a:r>
            <a:r>
              <a:rPr lang="de-DE" dirty="0">
                <a:latin typeface="Arial" charset="0"/>
                <a:cs typeface="Arial" charset="0"/>
              </a:rPr>
              <a:t> zugeordnet werden.</a:t>
            </a:r>
          </a:p>
          <a:p>
            <a:pPr>
              <a:lnSpc>
                <a:spcPct val="150000"/>
              </a:lnSpc>
              <a:defRPr/>
            </a:pPr>
            <a:r>
              <a:rPr lang="de-DE" dirty="0">
                <a:latin typeface="Arial" charset="0"/>
                <a:cs typeface="Arial" charset="0"/>
              </a:rPr>
              <a:t>Der Einsatz neuartiger Technologien im Elektromobilitäts-umfeld bedingt die Integration und Qualifizierung neuer Lieferanten. Insbesondere die Batterie- und Faserverbund-technologie wird durch branchenfremde Unternehmen entwickelt.</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Lieferantenmanagement</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Gestaltung der Lieferantenbasis durch die Definition der Sourcing-Strategie</a:t>
            </a:r>
          </a:p>
          <a:p>
            <a:pPr marL="400050" indent="-400050" algn="l">
              <a:buFont typeface="+mj-lt"/>
              <a:buAutoNum type="romanUcPeriod"/>
            </a:pPr>
            <a:r>
              <a:rPr lang="de-DE" altLang="de-DE" dirty="0"/>
              <a:t>Lieferantenbewertung zur Auswahl von strategischen Lieferanten</a:t>
            </a:r>
          </a:p>
          <a:p>
            <a:pPr marL="400050" indent="-400050" algn="l">
              <a:buFont typeface="+mj-lt"/>
              <a:buAutoNum type="romanUcPeriod"/>
            </a:pPr>
            <a:r>
              <a:rPr lang="de-DE" altLang="de-DE" dirty="0"/>
              <a:t>Lieferantenentwicklung, um die Leistungsfähigkeit der Lieferanten zu erhöhen</a:t>
            </a:r>
          </a:p>
          <a:p>
            <a:pPr marL="400050" indent="-400050" algn="l">
              <a:buFont typeface="+mj-lt"/>
              <a:buAutoNum type="romanUcPeriod"/>
            </a:pPr>
            <a:r>
              <a:rPr lang="de-DE" altLang="de-DE" dirty="0"/>
              <a:t>Lieferantenintegration zur Definition  und Verlagerung von Aufgabenumfängen auf die Lieferanten</a:t>
            </a:r>
          </a:p>
          <a:p>
            <a:pPr marL="400050" indent="-400050" algn="l">
              <a:buFont typeface="+mj-lt"/>
              <a:buAutoNum type="romanUcPeriod"/>
            </a:pPr>
            <a:r>
              <a:rPr lang="de-DE" altLang="de-DE" dirty="0" err="1"/>
              <a:t>Lieferantenauditierung</a:t>
            </a:r>
            <a:r>
              <a:rPr lang="de-DE" altLang="de-DE" dirty="0"/>
              <a:t> als Controlling der Lieferanten-Abnehmer-Beziehung</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FD1E01AB-6D7C-4CE4-97D1-1685BF78BD7B}"/>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423B4023-8812-45BD-B344-58DED78A387B}"/>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7E796FC4-B7ED-46F4-914D-063E2C327382}"/>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F2EEB27F-5F3A-4ABC-AA79-297931ED2C91}"/>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7592EA85-C69D-4C5E-9954-7DA35A6DC5E6}"/>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9F287A6F-7D5A-4EBF-A27D-6D6354BAA725}"/>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6A62137F-A471-486C-879E-428A7DCFC8D3}"/>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17248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a16="http://schemas.microsoft.com/office/drawing/2014/main" xmlns=""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961847961"/>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08338"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a16="http://schemas.microsoft.com/office/drawing/2014/main" xmlns=""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a16="http://schemas.microsoft.com/office/drawing/2014/main" xmlns=""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a16="http://schemas.microsoft.com/office/drawing/2014/main" xmlns=""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Unter </a:t>
            </a:r>
            <a:r>
              <a:rPr lang="de-DE" dirty="0" err="1">
                <a:latin typeface="Arial" charset="0"/>
                <a:cs typeface="Arial" charset="0"/>
              </a:rPr>
              <a:t>Make</a:t>
            </a:r>
            <a:r>
              <a:rPr lang="de-DE" dirty="0">
                <a:latin typeface="Arial" charset="0"/>
                <a:cs typeface="Arial" charset="0"/>
              </a:rPr>
              <a:t> </a:t>
            </a:r>
            <a:r>
              <a:rPr lang="de-DE" dirty="0" err="1">
                <a:latin typeface="Arial" charset="0"/>
                <a:cs typeface="Arial" charset="0"/>
              </a:rPr>
              <a:t>or</a:t>
            </a:r>
            <a:r>
              <a:rPr lang="de-DE" dirty="0">
                <a:latin typeface="Arial" charset="0"/>
                <a:cs typeface="Arial" charset="0"/>
              </a:rPr>
              <a:t> Buy (</a:t>
            </a:r>
            <a:r>
              <a:rPr lang="de-DE" dirty="0" err="1">
                <a:latin typeface="Arial" charset="0"/>
                <a:cs typeface="Arial" charset="0"/>
              </a:rPr>
              <a:t>MoB</a:t>
            </a:r>
            <a:r>
              <a:rPr lang="de-DE" dirty="0">
                <a:latin typeface="Arial" charset="0"/>
                <a:cs typeface="Arial" charset="0"/>
              </a:rPr>
              <a:t>) wird die Entscheidung bezüglich Eigenfertigung oder Fremdbezug von Produkten, Verfahren und Dienstleistungen verstanden. Die </a:t>
            </a:r>
            <a:r>
              <a:rPr lang="de-DE" dirty="0" err="1">
                <a:latin typeface="Arial" charset="0"/>
                <a:cs typeface="Arial" charset="0"/>
              </a:rPr>
              <a:t>Make</a:t>
            </a:r>
            <a:r>
              <a:rPr lang="de-DE" dirty="0">
                <a:latin typeface="Arial" charset="0"/>
                <a:cs typeface="Arial" charset="0"/>
              </a:rPr>
              <a:t> </a:t>
            </a:r>
            <a:r>
              <a:rPr lang="de-DE" dirty="0" err="1">
                <a:latin typeface="Arial" charset="0"/>
                <a:cs typeface="Arial" charset="0"/>
              </a:rPr>
              <a:t>or</a:t>
            </a:r>
            <a:r>
              <a:rPr lang="de-DE" dirty="0">
                <a:latin typeface="Arial" charset="0"/>
                <a:cs typeface="Arial" charset="0"/>
              </a:rPr>
              <a:t> Buy-Entscheidung beeinflusst die wettbewerbsstrategische Position eines Unternehmens, die Personalstruktur, die Kapitalbindung im Umlauf- und Anlagevermögen wie auch den Komplexitätsgrad der Ablauforganisation stark. Daher ist eine umfassende Untersuchung der Potenziale und Risiken der Entscheidung unumgänglich. Die </a:t>
            </a:r>
            <a:r>
              <a:rPr lang="de-DE" dirty="0" err="1">
                <a:latin typeface="Arial" charset="0"/>
                <a:cs typeface="Arial" charset="0"/>
              </a:rPr>
              <a:t>Make</a:t>
            </a:r>
            <a:r>
              <a:rPr lang="de-DE" dirty="0">
                <a:latin typeface="Arial" charset="0"/>
                <a:cs typeface="Arial" charset="0"/>
              </a:rPr>
              <a:t> </a:t>
            </a:r>
            <a:r>
              <a:rPr lang="de-DE" dirty="0" err="1">
                <a:latin typeface="Arial" charset="0"/>
                <a:cs typeface="Arial" charset="0"/>
              </a:rPr>
              <a:t>or</a:t>
            </a:r>
            <a:r>
              <a:rPr lang="de-DE" dirty="0">
                <a:latin typeface="Arial" charset="0"/>
                <a:cs typeface="Arial" charset="0"/>
              </a:rPr>
              <a:t> Buy-Entscheidung in der Elektromobilität ist aufgrund neuer Technologie- und Geschäftsfelder nötig. Vor allem Fahrzeughersteller können nicht sämtliche Leistungen selbst erbringen. Leistungen wie beispielsweise die Batterietechnologie wird in Partnerschaften erstellt, oder fremdbezogen, um die Anforderungen des Marktes zu erfüllen und damit die Wettbewerbsfähigkeit zu erhalten.</a:t>
            </a:r>
          </a:p>
        </p:txBody>
      </p:sp>
      <p:sp>
        <p:nvSpPr>
          <p:cNvPr id="91144" name="Textfeld 40">
            <a:extLst>
              <a:ext uri="{FF2B5EF4-FFF2-40B4-BE49-F238E27FC236}">
                <a16:creationId xmlns:a16="http://schemas.microsoft.com/office/drawing/2014/main" xmlns=""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a16="http://schemas.microsoft.com/office/drawing/2014/main" xmlns=""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a16="http://schemas.microsoft.com/office/drawing/2014/main" xmlns=""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err="1">
                <a:solidFill>
                  <a:schemeClr val="bg1"/>
                </a:solidFill>
                <a:latin typeface="Arial" panose="020B0604020202020204" pitchFamily="34" charset="0"/>
                <a:cs typeface="Arial" panose="020B0604020202020204" pitchFamily="34" charset="0"/>
              </a:rPr>
              <a:t>Make</a:t>
            </a:r>
            <a:r>
              <a:rPr lang="de-DE" altLang="de-DE" sz="4400" b="1" dirty="0">
                <a:solidFill>
                  <a:schemeClr val="bg1"/>
                </a:solidFill>
                <a:latin typeface="Arial" panose="020B0604020202020204" pitchFamily="34" charset="0"/>
                <a:cs typeface="Arial" panose="020B0604020202020204" pitchFamily="34" charset="0"/>
              </a:rPr>
              <a:t> </a:t>
            </a:r>
            <a:r>
              <a:rPr lang="de-DE" altLang="de-DE" sz="4400" b="1" dirty="0" err="1">
                <a:solidFill>
                  <a:schemeClr val="bg1"/>
                </a:solidFill>
                <a:latin typeface="Arial" panose="020B0604020202020204" pitchFamily="34" charset="0"/>
                <a:cs typeface="Arial" panose="020B0604020202020204" pitchFamily="34" charset="0"/>
              </a:rPr>
              <a:t>or</a:t>
            </a:r>
            <a:r>
              <a:rPr lang="de-DE" altLang="de-DE" sz="4400" b="1" dirty="0">
                <a:solidFill>
                  <a:schemeClr val="bg1"/>
                </a:solidFill>
                <a:latin typeface="Arial" panose="020B0604020202020204" pitchFamily="34" charset="0"/>
                <a:cs typeface="Arial" panose="020B0604020202020204" pitchFamily="34" charset="0"/>
              </a:rPr>
              <a:t> Buy</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a16="http://schemas.microsoft.com/office/drawing/2014/main" xmlns=""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Analyse der Produktkomponenten, Fertigungstechnologien, Dienstleistungs-prozesse und  Zentralfunktionen</a:t>
            </a:r>
          </a:p>
          <a:p>
            <a:pPr marL="400050" indent="-400050" algn="l">
              <a:buFont typeface="+mj-lt"/>
              <a:buAutoNum type="romanUcPeriod"/>
            </a:pPr>
            <a:r>
              <a:rPr lang="de-DE" altLang="de-DE" dirty="0"/>
              <a:t>Festlegung des Kerngeschäftsumfangs</a:t>
            </a:r>
          </a:p>
          <a:p>
            <a:pPr marL="400050" indent="-400050" algn="l">
              <a:buFont typeface="+mj-lt"/>
              <a:buAutoNum type="romanUcPeriod"/>
            </a:pPr>
            <a:r>
              <a:rPr lang="de-DE" altLang="de-DE" dirty="0"/>
              <a:t>Untersuchung der Interdependenzen zwischen Produkten, Prozessen und zentralen Funktionen</a:t>
            </a:r>
          </a:p>
          <a:p>
            <a:pPr marL="400050" indent="-400050" algn="l">
              <a:buFont typeface="+mj-lt"/>
              <a:buAutoNum type="romanUcPeriod"/>
            </a:pPr>
            <a:r>
              <a:rPr lang="de-DE" altLang="de-DE" dirty="0"/>
              <a:t>Erstellung eines Soll-Konzepts</a:t>
            </a:r>
          </a:p>
          <a:p>
            <a:pPr marL="400050" indent="-400050" algn="l">
              <a:buFont typeface="+mj-lt"/>
              <a:buAutoNum type="romanUcPeriod"/>
            </a:pPr>
            <a:r>
              <a:rPr lang="de-DE" altLang="de-DE" dirty="0"/>
              <a:t>Durchführung einer Kosten-Nutzen-Analyse, einer Fehlermöglichkeits- und Einflussanalyse zur Risikoabschätzung sowie einer Sensitivitätsanalyse</a:t>
            </a:r>
          </a:p>
          <a:p>
            <a:pPr marL="400050" indent="-400050" algn="l">
              <a:buFont typeface="+mj-lt"/>
              <a:buAutoNum type="romanUcPeriod"/>
            </a:pPr>
            <a:r>
              <a:rPr lang="de-DE" altLang="de-DE" dirty="0"/>
              <a:t>Stufenweise Durchführung einer konkreten Umsetzungsplanung</a:t>
            </a:r>
          </a:p>
          <a:p>
            <a:pPr marL="400050" indent="-400050" algn="l">
              <a:buFont typeface="+mj-lt"/>
              <a:buAutoNum type="romanUcPeriod"/>
            </a:pPr>
            <a:r>
              <a:rPr lang="de-DE" altLang="de-DE" dirty="0"/>
              <a:t>Begleitung durch Controlling</a:t>
            </a:r>
          </a:p>
        </p:txBody>
      </p:sp>
      <p:sp>
        <p:nvSpPr>
          <p:cNvPr id="29" name="Textfeld 40">
            <a:extLst>
              <a:ext uri="{FF2B5EF4-FFF2-40B4-BE49-F238E27FC236}">
                <a16:creationId xmlns:a16="http://schemas.microsoft.com/office/drawing/2014/main" xmlns=""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a16="http://schemas.microsoft.com/office/drawing/2014/main" xmlns="" id="{585CA8EC-CED8-4020-9A2B-8BBCE4C2DB95}"/>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a16="http://schemas.microsoft.com/office/drawing/2014/main" xmlns="" id="{883DF2C6-87DC-4E2C-BC4A-B299D60ABFC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xmlns="" id="{166EB14C-64D1-4E9B-BC1F-3FC684B75117}"/>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a16="http://schemas.microsoft.com/office/drawing/2014/main" xmlns="" id="{C778481B-416E-433C-89C3-D5D13FA34E8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a16="http://schemas.microsoft.com/office/drawing/2014/main" xmlns="" id="{06F0AE04-6C1C-49D1-A607-F48E43EF2580}"/>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a16="http://schemas.microsoft.com/office/drawing/2014/main" xmlns="" id="{C8AA8CDB-CD0B-4763-80C3-F995D011904F}"/>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a16="http://schemas.microsoft.com/office/drawing/2014/main" xmlns="" id="{FCFD8303-EA4F-410C-825D-0FCA7DAC459F}"/>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916784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rKvAZa5RWuEB0Z9EmeRB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2583</Words>
  <Application>Microsoft Office PowerPoint</Application>
  <PresentationFormat>Benutzerdefiniert</PresentationFormat>
  <Paragraphs>263</Paragraphs>
  <Slides>16</Slides>
  <Notes>16</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2" baseType="lpstr">
      <vt:lpstr>Arial</vt:lpstr>
      <vt:lpstr>Calibri</vt:lpstr>
      <vt:lpstr>Times New Roman</vt:lpstr>
      <vt:lpstr>Wingdings</vt:lpstr>
      <vt:lpstr>Office-Design</vt:lpstr>
      <vt:lpstr>think-cell Folie</vt:lpstr>
      <vt:lpstr>Methodenprofil Best-Practice-Sharing</vt:lpstr>
      <vt:lpstr>Methodenprofil Expertenverzeichnis</vt:lpstr>
      <vt:lpstr>Methodenprofil Frühwarnsysteme</vt:lpstr>
      <vt:lpstr>Methodenprofil GENESIS</vt:lpstr>
      <vt:lpstr>Methodenprofil Just-in-Time</vt:lpstr>
      <vt:lpstr>Methodenprofil Leistungswertorientiertes Risikomanagement</vt:lpstr>
      <vt:lpstr>Methodenprofil Lessons Learned</vt:lpstr>
      <vt:lpstr>Methodenprofil Lieferantenmanagement</vt:lpstr>
      <vt:lpstr>Methodenprofil Make or Buy</vt:lpstr>
      <vt:lpstr>Methodenprofil Mentoring</vt:lpstr>
      <vt:lpstr>Methodenprofil   Produktprogrammanalyse</vt:lpstr>
      <vt:lpstr>Methodenprofil Prozesslandkarte</vt:lpstr>
      <vt:lpstr>Methodenprofil Quality Function Deployment</vt:lpstr>
      <vt:lpstr>Methodenprofil Six Sigma</vt:lpstr>
      <vt:lpstr>Methodenprofil Vorschlagswesen</vt:lpstr>
      <vt:lpstr>Methodenprofil Wissensdatenbanken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BA-Success Methodensteckbriefe</dc:title>
  <dc:creator>maximilian.schnaubelt@wi.tum.de</dc:creator>
  <cp:lastModifiedBy>Hupfer, Garlef</cp:lastModifiedBy>
  <cp:revision>543</cp:revision>
  <cp:lastPrinted>2014-11-03T08:33:36Z</cp:lastPrinted>
  <dcterms:created xsi:type="dcterms:W3CDTF">2012-07-08T13:11:46Z</dcterms:created>
  <dcterms:modified xsi:type="dcterms:W3CDTF">2020-10-30T09:49:20Z</dcterms:modified>
</cp:coreProperties>
</file>