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charts/chart3.xml" ContentType="application/vnd.openxmlformats-officedocument.drawingml.chart+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charts/chart4.xml" ContentType="application/vnd.openxmlformats-officedocument.drawingml.chart+xml"/>
  <Override PartName="/ppt/tags/tag23.xml" ContentType="application/vnd.openxmlformats-officedocument.presentationml.tags+xml"/>
  <Override PartName="/ppt/tags/tag24.xml" ContentType="application/vnd.openxmlformats-officedocument.presentationml.tags+xml"/>
  <Override PartName="/ppt/notesSlides/notesSlide5.xml" ContentType="application/vnd.openxmlformats-officedocument.presentationml.notesSlide+xml"/>
  <Override PartName="/ppt/charts/chart5.xml" ContentType="application/vnd.openxmlformats-officedocument.drawingml.chart+xml"/>
  <Override PartName="/ppt/tags/tag25.xml" ContentType="application/vnd.openxmlformats-officedocument.presentationml.tags+xml"/>
  <Override PartName="/ppt/tags/tag26.xml" ContentType="application/vnd.openxmlformats-officedocument.presentationml.tags+xml"/>
  <Override PartName="/ppt/notesSlides/notesSlide6.xml" ContentType="application/vnd.openxmlformats-officedocument.presentationml.notesSlide+xml"/>
  <Override PartName="/ppt/charts/chart6.xml" ContentType="application/vnd.openxmlformats-officedocument.drawingml.chart+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charts/chart7.xml" ContentType="application/vnd.openxmlformats-officedocument.drawingml.chart+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charts/chart8.xml" ContentType="application/vnd.openxmlformats-officedocument.drawingml.chart+xml"/>
  <Override PartName="/ppt/tags/tag31.xml" ContentType="application/vnd.openxmlformats-officedocument.presentationml.tags+xml"/>
  <Override PartName="/ppt/tags/tag32.xml" ContentType="application/vnd.openxmlformats-officedocument.presentationml.tags+xml"/>
  <Override PartName="/ppt/notesSlides/notesSlide9.xml" ContentType="application/vnd.openxmlformats-officedocument.presentationml.notesSlide+xml"/>
  <Override PartName="/ppt/charts/chart9.xml" ContentType="application/vnd.openxmlformats-officedocument.drawingml.chart+xml"/>
  <Override PartName="/ppt/tags/tag33.xml" ContentType="application/vnd.openxmlformats-officedocument.presentationml.tags+xml"/>
  <Override PartName="/ppt/tags/tag34.xml" ContentType="application/vnd.openxmlformats-officedocument.presentationml.tags+xml"/>
  <Override PartName="/ppt/notesSlides/notesSlide10.xml" ContentType="application/vnd.openxmlformats-officedocument.presentationml.notesSlide+xml"/>
  <Override PartName="/ppt/charts/chart10.xml" ContentType="application/vnd.openxmlformats-officedocument.drawingml.chart+xml"/>
  <Override PartName="/ppt/tags/tag35.xml" ContentType="application/vnd.openxmlformats-officedocument.presentationml.tags+xml"/>
  <Override PartName="/ppt/tags/tag36.xml" ContentType="application/vnd.openxmlformats-officedocument.presentationml.tags+xml"/>
  <Override PartName="/ppt/notesSlides/notesSlide11.xml" ContentType="application/vnd.openxmlformats-officedocument.presentationml.notesSlide+xml"/>
  <Override PartName="/ppt/charts/chart11.xml" ContentType="application/vnd.openxmlformats-officedocument.drawingml.chart+xml"/>
  <Override PartName="/ppt/tags/tag37.xml" ContentType="application/vnd.openxmlformats-officedocument.presentationml.tags+xml"/>
  <Override PartName="/ppt/tags/tag38.xml" ContentType="application/vnd.openxmlformats-officedocument.presentationml.tags+xml"/>
  <Override PartName="/ppt/notesSlides/notesSlide12.xml" ContentType="application/vnd.openxmlformats-officedocument.presentationml.notesSlide+xml"/>
  <Override PartName="/ppt/charts/chart12.xml" ContentType="application/vnd.openxmlformats-officedocument.drawingml.chart+xml"/>
  <Override PartName="/ppt/tags/tag39.xml" ContentType="application/vnd.openxmlformats-officedocument.presentationml.tags+xml"/>
  <Override PartName="/ppt/tags/tag40.xml" ContentType="application/vnd.openxmlformats-officedocument.presentationml.tags+xml"/>
  <Override PartName="/ppt/notesSlides/notesSlide13.xml" ContentType="application/vnd.openxmlformats-officedocument.presentationml.notesSlide+xml"/>
  <Override PartName="/ppt/charts/chart13.xml" ContentType="application/vnd.openxmlformats-officedocument.drawingml.chart+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charts/chart14.xml" ContentType="application/vnd.openxmlformats-officedocument.drawingml.chart+xml"/>
  <Override PartName="/ppt/tags/tag43.xml" ContentType="application/vnd.openxmlformats-officedocument.presentationml.tags+xml"/>
  <Override PartName="/ppt/tags/tag44.xml" ContentType="application/vnd.openxmlformats-officedocument.presentationml.tags+xml"/>
  <Override PartName="/ppt/notesSlides/notesSlide15.xml" ContentType="application/vnd.openxmlformats-officedocument.presentationml.notesSlide+xml"/>
  <Override PartName="/ppt/charts/chart15.xml" ContentType="application/vnd.openxmlformats-officedocument.drawingml.chart+xml"/>
  <Override PartName="/ppt/tags/tag45.xml" ContentType="application/vnd.openxmlformats-officedocument.presentationml.tags+xml"/>
  <Override PartName="/ppt/tags/tag46.xml" ContentType="application/vnd.openxmlformats-officedocument.presentationml.tags+xml"/>
  <Override PartName="/ppt/notesSlides/notesSlide16.xml" ContentType="application/vnd.openxmlformats-officedocument.presentationml.notesSlide+xml"/>
  <Override PartName="/ppt/charts/chart16.xml" ContentType="application/vnd.openxmlformats-officedocument.drawingml.chart+xml"/>
  <Override PartName="/ppt/tags/tag47.xml" ContentType="application/vnd.openxmlformats-officedocument.presentationml.tags+xml"/>
  <Override PartName="/ppt/tags/tag48.xml" ContentType="application/vnd.openxmlformats-officedocument.presentationml.tags+xml"/>
  <Override PartName="/ppt/notesSlides/notesSlide17.xml" ContentType="application/vnd.openxmlformats-officedocument.presentationml.notesSlide+xml"/>
  <Override PartName="/ppt/charts/chart17.xml" ContentType="application/vnd.openxmlformats-officedocument.drawingml.chart+xml"/>
  <Override PartName="/ppt/tags/tag49.xml" ContentType="application/vnd.openxmlformats-officedocument.presentationml.tags+xml"/>
  <Override PartName="/ppt/tags/tag50.xml" ContentType="application/vnd.openxmlformats-officedocument.presentationml.tags+xml"/>
  <Override PartName="/ppt/notesSlides/notesSlide18.xml" ContentType="application/vnd.openxmlformats-officedocument.presentationml.notesSlide+xml"/>
  <Override PartName="/ppt/charts/chart18.xml" ContentType="application/vnd.openxmlformats-officedocument.drawingml.chart+xml"/>
  <Override PartName="/ppt/tags/tag51.xml" ContentType="application/vnd.openxmlformats-officedocument.presentationml.tags+xml"/>
  <Override PartName="/ppt/tags/tag52.xml" ContentType="application/vnd.openxmlformats-officedocument.presentationml.tags+xml"/>
  <Override PartName="/ppt/notesSlides/notesSlide19.xml" ContentType="application/vnd.openxmlformats-officedocument.presentationml.notesSlide+xml"/>
  <Override PartName="/ppt/charts/chart19.xml" ContentType="application/vnd.openxmlformats-officedocument.drawingml.chart+xml"/>
  <Override PartName="/ppt/tags/tag53.xml" ContentType="application/vnd.openxmlformats-officedocument.presentationml.tags+xml"/>
  <Override PartName="/ppt/tags/tag54.xml" ContentType="application/vnd.openxmlformats-officedocument.presentationml.tags+xml"/>
  <Override PartName="/ppt/notesSlides/notesSlide20.xml" ContentType="application/vnd.openxmlformats-officedocument.presentationml.notesSlide+xml"/>
  <Override PartName="/ppt/charts/chart20.xml" ContentType="application/vnd.openxmlformats-officedocument.drawingml.chart+xml"/>
  <Override PartName="/ppt/tags/tag55.xml" ContentType="application/vnd.openxmlformats-officedocument.presentationml.tags+xml"/>
  <Override PartName="/ppt/tags/tag56.xml" ContentType="application/vnd.openxmlformats-officedocument.presentationml.tags+xml"/>
  <Override PartName="/ppt/notesSlides/notesSlide21.xml" ContentType="application/vnd.openxmlformats-officedocument.presentationml.notesSlide+xml"/>
  <Override PartName="/ppt/charts/chart21.xml" ContentType="application/vnd.openxmlformats-officedocument.drawingml.chart+xml"/>
  <Override PartName="/ppt/tags/tag57.xml" ContentType="application/vnd.openxmlformats-officedocument.presentationml.tags+xml"/>
  <Override PartName="/ppt/tags/tag58.xml" ContentType="application/vnd.openxmlformats-officedocument.presentationml.tags+xml"/>
  <Override PartName="/ppt/notesSlides/notesSlide22.xml" ContentType="application/vnd.openxmlformats-officedocument.presentationml.notesSlide+xml"/>
  <Override PartName="/ppt/charts/chart22.xml" ContentType="application/vnd.openxmlformats-officedocument.drawingml.chart+xml"/>
  <Override PartName="/ppt/tags/tag59.xml" ContentType="application/vnd.openxmlformats-officedocument.presentationml.tags+xml"/>
  <Override PartName="/ppt/tags/tag60.xml" ContentType="application/vnd.openxmlformats-officedocument.presentationml.tags+xml"/>
  <Override PartName="/ppt/notesSlides/notesSlide23.xml" ContentType="application/vnd.openxmlformats-officedocument.presentationml.notesSlide+xml"/>
  <Override PartName="/ppt/charts/chart23.xml" ContentType="application/vnd.openxmlformats-officedocument.drawingml.chart+xml"/>
  <Override PartName="/ppt/tags/tag61.xml" ContentType="application/vnd.openxmlformats-officedocument.presentationml.tags+xml"/>
  <Override PartName="/ppt/tags/tag62.xml" ContentType="application/vnd.openxmlformats-officedocument.presentationml.tags+xml"/>
  <Override PartName="/ppt/notesSlides/notesSlide24.xml" ContentType="application/vnd.openxmlformats-officedocument.presentationml.notesSlide+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524" r:id="rId2"/>
    <p:sldId id="519" r:id="rId3"/>
    <p:sldId id="514" r:id="rId4"/>
    <p:sldId id="502" r:id="rId5"/>
    <p:sldId id="504" r:id="rId6"/>
    <p:sldId id="432" r:id="rId7"/>
    <p:sldId id="500" r:id="rId8"/>
    <p:sldId id="489" r:id="rId9"/>
    <p:sldId id="490" r:id="rId10"/>
    <p:sldId id="481" r:id="rId11"/>
    <p:sldId id="483" r:id="rId12"/>
    <p:sldId id="526" r:id="rId13"/>
    <p:sldId id="473" r:id="rId14"/>
    <p:sldId id="476" r:id="rId15"/>
    <p:sldId id="477" r:id="rId16"/>
    <p:sldId id="472" r:id="rId17"/>
    <p:sldId id="466" r:id="rId18"/>
    <p:sldId id="442" r:id="rId19"/>
    <p:sldId id="441" r:id="rId20"/>
    <p:sldId id="440" r:id="rId21"/>
    <p:sldId id="464" r:id="rId22"/>
    <p:sldId id="456" r:id="rId23"/>
    <p:sldId id="430" r:id="rId24"/>
    <p:sldId id="453" r:id="rId25"/>
  </p:sldIdLst>
  <p:sldSz cx="12192000" cy="9144000"/>
  <p:notesSz cx="7099300" cy="10234613"/>
  <p:custDataLst>
    <p:tags r:id="rId28"/>
  </p:custDataLst>
  <p:defaultTextStyle>
    <a:defPPr>
      <a:defRPr lang="de-DE"/>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33" userDrawn="1">
          <p15:clr>
            <a:srgbClr val="A4A3A4"/>
          </p15:clr>
        </p15:guide>
        <p15:guide id="2" orient="horz" pos="4163" userDrawn="1">
          <p15:clr>
            <a:srgbClr val="A4A3A4"/>
          </p15:clr>
        </p15:guide>
        <p15:guide id="3" orient="horz" pos="2880" userDrawn="1">
          <p15:clr>
            <a:srgbClr val="A4A3A4"/>
          </p15:clr>
        </p15:guide>
        <p15:guide id="4" orient="horz" pos="68" userDrawn="1">
          <p15:clr>
            <a:srgbClr val="A4A3A4"/>
          </p15:clr>
        </p15:guide>
        <p15:guide id="5" orient="horz" pos="528" userDrawn="1">
          <p15:clr>
            <a:srgbClr val="A4A3A4"/>
          </p15:clr>
        </p15:guide>
        <p15:guide id="6"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mts, Jan-Hauke" initials="HJ" lastIdx="1" clrIdx="0">
    <p:extLst>
      <p:ext uri="{19B8F6BF-5375-455C-9EA6-DF929625EA0E}">
        <p15:presenceInfo xmlns:p15="http://schemas.microsoft.com/office/powerpoint/2012/main" userId="S-1-5-21-2759242923-2933475764-2502538701-53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9" autoAdjust="0"/>
    <p:restoredTop sz="91427" autoAdjust="0"/>
  </p:normalViewPr>
  <p:slideViewPr>
    <p:cSldViewPr snapToGrid="0" snapToObjects="1">
      <p:cViewPr varScale="1">
        <p:scale>
          <a:sx n="80" d="100"/>
          <a:sy n="80" d="100"/>
        </p:scale>
        <p:origin x="1872" y="150"/>
      </p:cViewPr>
      <p:guideLst>
        <p:guide orient="horz" pos="3133"/>
        <p:guide orient="horz" pos="4163"/>
        <p:guide orient="horz" pos="2880"/>
        <p:guide orient="horz" pos="68"/>
        <p:guide orient="horz" pos="5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Arbeitsblat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Arbeitsblat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Arbeitsblat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Arbeitsblat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Arbeitsblat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Arbeitsblat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Arbeitsblat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Arbeitsblat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Arbeitsblat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Arbeitsblat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Arbeitsblat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Arbeitsblat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Arbeitsblat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Arbeitsblat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Arbeitsblatt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Arbeitsblat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Arbeitsblat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Arbeitsblat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w="45160">
          <a:noFill/>
        </a:ln>
      </c:spPr>
    </c:plotArea>
    <c:plotVisOnly val="1"/>
    <c:dispBlanksAs val="zero"/>
    <c:showDLblsOverMax val="0"/>
  </c:chart>
  <c:txPr>
    <a:bodyPr/>
    <a:lstStyle/>
    <a:p>
      <a:pPr>
        <a:defRPr sz="3200"/>
      </a:pPr>
      <a:endParaRPr lang="de-D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 xmlns:a16="http://schemas.microsoft.com/office/drawing/2014/main" id="{C6796232-9E7B-4809-8AF8-0417F821240F}"/>
              </a:ext>
            </a:extLst>
          </p:cNvPr>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482600">
              <a:defRPr sz="1300">
                <a:latin typeface="Calibri" pitchFamily="34" charset="0"/>
              </a:defRPr>
            </a:lvl1pPr>
          </a:lstStyle>
          <a:p>
            <a:pPr>
              <a:defRPr/>
            </a:pPr>
            <a:endParaRPr lang="de-DE"/>
          </a:p>
        </p:txBody>
      </p:sp>
      <p:sp>
        <p:nvSpPr>
          <p:cNvPr id="14339" name="Rectangle 3">
            <a:extLst>
              <a:ext uri="{FF2B5EF4-FFF2-40B4-BE49-F238E27FC236}">
                <a16:creationId xmlns="" xmlns:a16="http://schemas.microsoft.com/office/drawing/2014/main" id="{E5B11465-52B7-4244-9608-BEAA388AA49E}"/>
              </a:ext>
            </a:extLst>
          </p:cNvPr>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482600">
              <a:defRPr sz="1300">
                <a:latin typeface="Calibri" pitchFamily="34" charset="0"/>
              </a:defRPr>
            </a:lvl1pPr>
          </a:lstStyle>
          <a:p>
            <a:pPr>
              <a:defRPr/>
            </a:pPr>
            <a:fld id="{11FE7881-EFEA-4739-9DCA-A9AFF460858E}" type="datetimeFigureOut">
              <a:rPr lang="de-DE"/>
              <a:pPr>
                <a:defRPr/>
              </a:pPr>
              <a:t>30.10.2020</a:t>
            </a:fld>
            <a:endParaRPr lang="de-DE"/>
          </a:p>
        </p:txBody>
      </p:sp>
      <p:sp>
        <p:nvSpPr>
          <p:cNvPr id="14340" name="Rectangle 4">
            <a:extLst>
              <a:ext uri="{FF2B5EF4-FFF2-40B4-BE49-F238E27FC236}">
                <a16:creationId xmlns="" xmlns:a16="http://schemas.microsoft.com/office/drawing/2014/main" id="{D80481F2-9A02-4568-A6C0-27770C413B70}"/>
              </a:ext>
            </a:extLst>
          </p:cNvPr>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482600">
              <a:defRPr sz="1300">
                <a:latin typeface="Calibri" pitchFamily="34" charset="0"/>
              </a:defRPr>
            </a:lvl1pPr>
          </a:lstStyle>
          <a:p>
            <a:pPr>
              <a:defRPr/>
            </a:pPr>
            <a:endParaRPr lang="de-DE"/>
          </a:p>
        </p:txBody>
      </p:sp>
      <p:sp>
        <p:nvSpPr>
          <p:cNvPr id="14341" name="Rectangle 5">
            <a:extLst>
              <a:ext uri="{FF2B5EF4-FFF2-40B4-BE49-F238E27FC236}">
                <a16:creationId xmlns="" xmlns:a16="http://schemas.microsoft.com/office/drawing/2014/main" id="{44237758-08CF-427B-920F-DA1D4F360DC3}"/>
              </a:ext>
            </a:extLst>
          </p:cNvPr>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482600">
              <a:defRPr sz="1300">
                <a:latin typeface="Calibri" panose="020F0502020204030204" pitchFamily="34" charset="0"/>
              </a:defRPr>
            </a:lvl1pPr>
          </a:lstStyle>
          <a:p>
            <a:fld id="{44406D8E-6331-4797-ACFA-5655462637C3}" type="slidenum">
              <a:rPr lang="de-DE" altLang="de-DE"/>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 xmlns:a16="http://schemas.microsoft.com/office/drawing/2014/main" id="{53669C96-E834-46C1-AEA0-516DE7E490BB}"/>
              </a:ext>
            </a:extLst>
          </p:cNvPr>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atin typeface="Arial" charset="0"/>
              </a:defRPr>
            </a:lvl1pPr>
          </a:lstStyle>
          <a:p>
            <a:pPr>
              <a:defRPr/>
            </a:pPr>
            <a:endParaRPr lang="de-DE"/>
          </a:p>
        </p:txBody>
      </p:sp>
      <p:sp>
        <p:nvSpPr>
          <p:cNvPr id="3" name="Datumsplatzhalter 2">
            <a:extLst>
              <a:ext uri="{FF2B5EF4-FFF2-40B4-BE49-F238E27FC236}">
                <a16:creationId xmlns="" xmlns:a16="http://schemas.microsoft.com/office/drawing/2014/main" id="{5CC85B6B-8B61-47CB-BCB3-7372B8746C3E}"/>
              </a:ext>
            </a:extLst>
          </p:cNvPr>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atin typeface="Arial" charset="0"/>
              </a:defRPr>
            </a:lvl1pPr>
          </a:lstStyle>
          <a:p>
            <a:pPr>
              <a:defRPr/>
            </a:pPr>
            <a:fld id="{1EE7D90D-5E91-4D63-AD73-0F1B240C5B82}" type="datetimeFigureOut">
              <a:rPr lang="de-DE"/>
              <a:pPr>
                <a:defRPr/>
              </a:pPr>
              <a:t>30.10.2020</a:t>
            </a:fld>
            <a:endParaRPr lang="de-DE"/>
          </a:p>
        </p:txBody>
      </p:sp>
      <p:sp>
        <p:nvSpPr>
          <p:cNvPr id="4" name="Folienbildplatzhalter 3">
            <a:extLst>
              <a:ext uri="{FF2B5EF4-FFF2-40B4-BE49-F238E27FC236}">
                <a16:creationId xmlns="" xmlns:a16="http://schemas.microsoft.com/office/drawing/2014/main" id="{9E6CD8EA-A76E-4859-B44E-98068A1CEE85}"/>
              </a:ext>
            </a:extLst>
          </p:cNvPr>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 xmlns:a16="http://schemas.microsoft.com/office/drawing/2014/main" id="{F5922688-7865-49F0-B076-D2D51F003E12}"/>
              </a:ext>
            </a:extLst>
          </p:cNvPr>
          <p:cNvSpPr>
            <a:spLocks noGrp="1"/>
          </p:cNvSpPr>
          <p:nvPr>
            <p:ph type="body" sz="quarter" idx="3"/>
          </p:nvPr>
        </p:nvSpPr>
        <p:spPr>
          <a:xfrm>
            <a:off x="711200" y="4862513"/>
            <a:ext cx="5676900" cy="460375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 xmlns:a16="http://schemas.microsoft.com/office/drawing/2014/main" id="{D8C3092D-53DF-4824-9E35-ECD8AEF44F74}"/>
              </a:ext>
            </a:extLst>
          </p:cNvPr>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atin typeface="Arial" charset="0"/>
              </a:defRPr>
            </a:lvl1pPr>
          </a:lstStyle>
          <a:p>
            <a:pPr>
              <a:defRPr/>
            </a:pPr>
            <a:endParaRPr lang="de-DE"/>
          </a:p>
        </p:txBody>
      </p:sp>
      <p:sp>
        <p:nvSpPr>
          <p:cNvPr id="7" name="Foliennummernplatzhalter 6">
            <a:extLst>
              <a:ext uri="{FF2B5EF4-FFF2-40B4-BE49-F238E27FC236}">
                <a16:creationId xmlns="" xmlns:a16="http://schemas.microsoft.com/office/drawing/2014/main" id="{9F6B80A2-9586-4F04-B72B-F3174ACAB184}"/>
              </a:ext>
            </a:extLst>
          </p:cNvPr>
          <p:cNvSpPr>
            <a:spLocks noGrp="1"/>
          </p:cNvSpPr>
          <p:nvPr>
            <p:ph type="sldNum" sz="quarter" idx="5"/>
          </p:nvPr>
        </p:nvSpPr>
        <p:spPr>
          <a:xfrm>
            <a:off x="4021138" y="9721850"/>
            <a:ext cx="3076575" cy="5111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E890BAB-82A4-43A7-9F40-77036472F6FB}" type="slidenum">
              <a:rPr lang="de-DE" altLang="de-DE"/>
              <a:pPr/>
              <a:t>‹Nr.›</a:t>
            </a:fld>
            <a:endParaRPr lang="de-DE" altLang="de-DE"/>
          </a:p>
        </p:txBody>
      </p:sp>
    </p:spTree>
    <p:extLst>
      <p:ext uri="{BB962C8B-B14F-4D97-AF65-F5344CB8AC3E}">
        <p14:creationId xmlns:p14="http://schemas.microsoft.com/office/powerpoint/2010/main" val="2686937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martmarketingbreaks.eu/ansoff-matrix/"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www.marketinginstitut.biz/blog/ansoff-matrix/" TargetMode="External"/><Relationship Id="rId4" Type="http://schemas.openxmlformats.org/officeDocument/2006/relationships/hyperlink" Target="https://www.starting-up.de/wachsen/strategien/produkt-markt-matrix-nach-ansoff.html"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chneider-dietram.de/wp-content/uploads/2013/12/produktprogrammanalyse.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stage-gate.com/wp-content/uploads/2018/07/wp12-German.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de.atlassian.com/agile/product-management/roadmaps"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gruenderszene.de/lexikon/begriffe/roadmap?interstitial"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https://smartmarketingbreaks.eu/ansoff-matrix/</a:t>
            </a:r>
            <a:endParaRPr lang="de-DE" dirty="0">
              <a:hlinkClick r:id="rId4"/>
            </a:endParaRPr>
          </a:p>
          <a:p>
            <a:r>
              <a:rPr lang="de-DE" dirty="0">
                <a:hlinkClick r:id="rId4"/>
              </a:rPr>
              <a:t>https://www.starting-up.de/wachsen/strategien/produkt-markt-matrix-nach-ansoff.html</a:t>
            </a:r>
            <a:endParaRPr lang="de-DE" dirty="0">
              <a:hlinkClick r:id="rId5"/>
            </a:endParaRPr>
          </a:p>
          <a:p>
            <a:r>
              <a:rPr lang="de-DE" dirty="0">
                <a:hlinkClick r:id="rId5"/>
              </a:rPr>
              <a:t>https://www.marketinginstitut.biz/blog/ansoff-matrix/</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a:t>
            </a:fld>
            <a:endParaRPr lang="de-DE" altLang="de-DE" dirty="0"/>
          </a:p>
        </p:txBody>
      </p:sp>
    </p:spTree>
    <p:extLst>
      <p:ext uri="{BB962C8B-B14F-4D97-AF65-F5344CB8AC3E}">
        <p14:creationId xmlns:p14="http://schemas.microsoft.com/office/powerpoint/2010/main" val="1738618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10</a:t>
            </a:fld>
            <a:endParaRPr lang="de-DE" altLang="de-DE"/>
          </a:p>
        </p:txBody>
      </p:sp>
    </p:spTree>
    <p:extLst>
      <p:ext uri="{BB962C8B-B14F-4D97-AF65-F5344CB8AC3E}">
        <p14:creationId xmlns:p14="http://schemas.microsoft.com/office/powerpoint/2010/main" val="3855466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11</a:t>
            </a:fld>
            <a:endParaRPr lang="de-DE" altLang="de-DE"/>
          </a:p>
        </p:txBody>
      </p:sp>
    </p:spTree>
    <p:extLst>
      <p:ext uri="{BB962C8B-B14F-4D97-AF65-F5344CB8AC3E}">
        <p14:creationId xmlns:p14="http://schemas.microsoft.com/office/powerpoint/2010/main" val="3929795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12</a:t>
            </a:fld>
            <a:endParaRPr lang="de-DE" altLang="de-DE"/>
          </a:p>
        </p:txBody>
      </p:sp>
    </p:spTree>
    <p:extLst>
      <p:ext uri="{BB962C8B-B14F-4D97-AF65-F5344CB8AC3E}">
        <p14:creationId xmlns:p14="http://schemas.microsoft.com/office/powerpoint/2010/main" val="1579942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13</a:t>
            </a:fld>
            <a:endParaRPr lang="de-DE" altLang="de-DE"/>
          </a:p>
        </p:txBody>
      </p:sp>
    </p:spTree>
    <p:extLst>
      <p:ext uri="{BB962C8B-B14F-4D97-AF65-F5344CB8AC3E}">
        <p14:creationId xmlns:p14="http://schemas.microsoft.com/office/powerpoint/2010/main" val="2524529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altLang="de-DE" dirty="0"/>
              <a:t>Billing, Fabian; </a:t>
            </a:r>
            <a:r>
              <a:rPr lang="de-DE" altLang="de-DE" dirty="0" err="1"/>
              <a:t>Schawel</a:t>
            </a:r>
            <a:r>
              <a:rPr lang="de-DE" altLang="de-DE" dirty="0"/>
              <a:t>, Christian (2012): </a:t>
            </a:r>
            <a:r>
              <a:rPr lang="de-DE" altLang="de-DE" dirty="0" err="1"/>
              <a:t>Mind</a:t>
            </a:r>
            <a:r>
              <a:rPr lang="de-DE" altLang="de-DE" dirty="0"/>
              <a:t> Mapping, in: Top 100 Management Tools. S. 168 – 169. Wiesbaden: Gabler</a:t>
            </a:r>
          </a:p>
          <a:p>
            <a:r>
              <a:rPr lang="de-DE" altLang="de-DE" dirty="0"/>
              <a:t>Renkl, Alexander, and Matthias </a:t>
            </a:r>
            <a:r>
              <a:rPr lang="de-DE" altLang="de-DE" dirty="0" err="1"/>
              <a:t>Nückles</a:t>
            </a:r>
            <a:r>
              <a:rPr lang="de-DE" altLang="de-DE" dirty="0"/>
              <a:t>. "Lernstrategien der externen Visualisierung." Handbuch Lernstrategien (2006): 135-147.</a:t>
            </a:r>
          </a:p>
          <a:p>
            <a:r>
              <a:rPr lang="de-DE" altLang="de-DE" dirty="0"/>
              <a:t>Mandl, H., &amp; Fischer, F. (2000). Wissen sichtbar machen. Wissensmanagement mit Mapping-Techniken. Göttingen: Hogrefe.</a:t>
            </a:r>
          </a:p>
          <a:p>
            <a:r>
              <a:rPr lang="de-DE" altLang="de-DE" dirty="0"/>
              <a:t>Mittelmann, Angelika (2011): Werkzeugkasten Wissensmanagement, S. 166. Norderstedt: Books on Demand</a:t>
            </a:r>
          </a:p>
          <a:p>
            <a:endParaRPr lang="en-GB" altLang="de-DE" dirty="0"/>
          </a:p>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14</a:t>
            </a:fld>
            <a:endParaRPr lang="de-DE" altLang="de-DE"/>
          </a:p>
        </p:txBody>
      </p:sp>
    </p:spTree>
    <p:extLst>
      <p:ext uri="{BB962C8B-B14F-4D97-AF65-F5344CB8AC3E}">
        <p14:creationId xmlns:p14="http://schemas.microsoft.com/office/powerpoint/2010/main" val="2250388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defTabSz="455613"/>
            <a:r>
              <a:rPr lang="de-DE" altLang="de-DE" dirty="0"/>
              <a:t>Fritz Zwicky: Morphologische Forschung. Winterthur, 1959, </a:t>
            </a:r>
            <a:r>
              <a:rPr lang="de-DE" altLang="de-DE" dirty="0" err="1"/>
              <a:t>Neuaufl</a:t>
            </a:r>
            <a:r>
              <a:rPr lang="de-DE" altLang="de-DE" dirty="0"/>
              <a:t>. Glarus: </a:t>
            </a:r>
            <a:r>
              <a:rPr lang="de-DE" altLang="de-DE" dirty="0" err="1"/>
              <a:t>Baeschlin</a:t>
            </a:r>
            <a:r>
              <a:rPr lang="de-DE" altLang="de-DE" dirty="0"/>
              <a:t>, 1989 </a:t>
            </a:r>
          </a:p>
          <a:p>
            <a:pPr defTabSz="455613"/>
            <a:r>
              <a:rPr lang="de-DE" altLang="de-DE" dirty="0"/>
              <a:t>Reinmann, G., &amp; Eppler, M. (2008). Wissenswege. Methoden für das persönliche Wissensmanagement. Bern: Huber. </a:t>
            </a:r>
          </a:p>
          <a:p>
            <a:pPr defTabSz="455613"/>
            <a:r>
              <a:rPr lang="de-DE" altLang="de-DE" dirty="0" err="1"/>
              <a:t>Schawl</a:t>
            </a:r>
            <a:r>
              <a:rPr lang="de-DE" altLang="de-DE" dirty="0"/>
              <a:t>, Christian; Billing, Fabian (2012): Morphologischer Kasten, in: Top 100 Management Tools. S. 174 – 176. Wiesbaden: Gabler. </a:t>
            </a:r>
          </a:p>
          <a:p>
            <a:pPr defTabSz="455613"/>
            <a:r>
              <a:rPr lang="de-DE" altLang="de-DE" dirty="0"/>
              <a:t>Geschka, Horst / Schwarz-Geschka, Martina (2011): Kreativitätstechniken - Morphologisches Tableau, online im Internet unter URL: http://www.innovationsmanagement.de/kreativitaetstechnik/tableau.html (01. 02. 2011) </a:t>
            </a:r>
            <a:endParaRPr lang="en-GB" altLang="de-DE" dirty="0"/>
          </a:p>
          <a:p>
            <a:pPr defTabSz="455613"/>
            <a:r>
              <a:rPr lang="en-GB" altLang="de-DE" dirty="0" err="1"/>
              <a:t>Härtwig</a:t>
            </a:r>
            <a:r>
              <a:rPr lang="en-GB" altLang="de-DE" dirty="0"/>
              <a:t>, J., &amp; </a:t>
            </a:r>
            <a:r>
              <a:rPr lang="en-GB" altLang="de-DE" dirty="0" err="1"/>
              <a:t>Fähnrich</a:t>
            </a:r>
            <a:r>
              <a:rPr lang="en-GB" altLang="de-DE" dirty="0"/>
              <a:t>, K. P. (2003). </a:t>
            </a:r>
            <a:r>
              <a:rPr lang="en-GB" altLang="de-DE" dirty="0" err="1"/>
              <a:t>Grundkonzepte</a:t>
            </a:r>
            <a:r>
              <a:rPr lang="en-GB" altLang="de-DE" dirty="0"/>
              <a:t> des </a:t>
            </a:r>
            <a:r>
              <a:rPr lang="en-GB" altLang="de-DE" dirty="0" err="1"/>
              <a:t>Wissensmanagement</a:t>
            </a:r>
            <a:r>
              <a:rPr lang="en-GB" altLang="de-DE" dirty="0"/>
              <a:t> </a:t>
            </a:r>
            <a:r>
              <a:rPr lang="en-GB" altLang="de-DE" dirty="0" err="1"/>
              <a:t>im</a:t>
            </a:r>
            <a:r>
              <a:rPr lang="en-GB" altLang="de-DE" dirty="0"/>
              <a:t> </a:t>
            </a:r>
            <a:r>
              <a:rPr lang="en-GB" altLang="de-DE" dirty="0" err="1"/>
              <a:t>Informationsraum</a:t>
            </a:r>
            <a:r>
              <a:rPr lang="en-GB" altLang="de-DE" dirty="0"/>
              <a:t>. Content-und </a:t>
            </a:r>
            <a:r>
              <a:rPr lang="en-GB" altLang="de-DE" dirty="0" err="1"/>
              <a:t>Wissensmanagement</a:t>
            </a:r>
            <a:r>
              <a:rPr lang="en-GB" altLang="de-DE" dirty="0"/>
              <a:t>, 47.</a:t>
            </a:r>
          </a:p>
          <a:p>
            <a:pPr defTabSz="455613"/>
            <a:r>
              <a:rPr lang="en-GB" altLang="de-DE" b="1" dirty="0"/>
              <a:t>BILD: </a:t>
            </a:r>
            <a:r>
              <a:rPr lang="en-GB" altLang="de-DE" dirty="0" err="1"/>
              <a:t>Rennhak</a:t>
            </a:r>
            <a:r>
              <a:rPr lang="en-GB" altLang="de-DE" dirty="0"/>
              <a:t>, C., &amp; </a:t>
            </a:r>
            <a:r>
              <a:rPr lang="en-GB" altLang="de-DE" dirty="0" err="1"/>
              <a:t>Benad</a:t>
            </a:r>
            <a:r>
              <a:rPr lang="en-GB" altLang="de-DE" dirty="0"/>
              <a:t>, H. (2013). </a:t>
            </a:r>
            <a:r>
              <a:rPr lang="en-GB" altLang="de-DE" dirty="0" err="1"/>
              <a:t>Potenzielle</a:t>
            </a:r>
            <a:r>
              <a:rPr lang="en-GB" altLang="de-DE" dirty="0"/>
              <a:t> </a:t>
            </a:r>
            <a:r>
              <a:rPr lang="en-GB" altLang="de-DE" dirty="0" err="1"/>
              <a:t>Geschäftsmodelle</a:t>
            </a:r>
            <a:r>
              <a:rPr lang="en-GB" altLang="de-DE" dirty="0"/>
              <a:t> </a:t>
            </a:r>
            <a:r>
              <a:rPr lang="en-GB" altLang="de-DE" dirty="0" err="1"/>
              <a:t>für</a:t>
            </a:r>
            <a:r>
              <a:rPr lang="en-GB" altLang="de-DE" dirty="0"/>
              <a:t> </a:t>
            </a:r>
            <a:r>
              <a:rPr lang="en-GB" altLang="de-DE" dirty="0" err="1"/>
              <a:t>Automobilhersteller</a:t>
            </a:r>
            <a:r>
              <a:rPr lang="en-GB" altLang="de-DE" dirty="0"/>
              <a:t> und </a:t>
            </a:r>
            <a:r>
              <a:rPr lang="en-GB" altLang="de-DE" dirty="0" err="1"/>
              <a:t>Energiewirtschaft</a:t>
            </a:r>
            <a:r>
              <a:rPr lang="en-GB" altLang="de-DE" dirty="0"/>
              <a:t>. In </a:t>
            </a:r>
            <a:r>
              <a:rPr lang="en-GB" altLang="de-DE" dirty="0" err="1"/>
              <a:t>Energie</a:t>
            </a:r>
            <a:r>
              <a:rPr lang="en-GB" altLang="de-DE" dirty="0"/>
              <a:t> </a:t>
            </a:r>
            <a:r>
              <a:rPr lang="en-GB" altLang="de-DE" dirty="0" err="1"/>
              <a:t>für</a:t>
            </a:r>
            <a:r>
              <a:rPr lang="en-GB" altLang="de-DE" dirty="0"/>
              <a:t> </a:t>
            </a:r>
            <a:r>
              <a:rPr lang="en-GB" altLang="de-DE" dirty="0" err="1"/>
              <a:t>nachhaltige</a:t>
            </a:r>
            <a:r>
              <a:rPr lang="en-GB" altLang="de-DE" dirty="0"/>
              <a:t> </a:t>
            </a:r>
            <a:r>
              <a:rPr lang="en-GB" altLang="de-DE" dirty="0" err="1"/>
              <a:t>Mobilität</a:t>
            </a:r>
            <a:r>
              <a:rPr lang="en-GB" altLang="de-DE" dirty="0"/>
              <a:t> (pp. 115-192). Springer </a:t>
            </a:r>
            <a:r>
              <a:rPr lang="en-GB" altLang="de-DE" dirty="0" err="1"/>
              <a:t>Fachmedien</a:t>
            </a:r>
            <a:r>
              <a:rPr lang="en-GB" altLang="de-DE" dirty="0"/>
              <a:t> Wiesbaden.</a:t>
            </a:r>
          </a:p>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15</a:t>
            </a:fld>
            <a:endParaRPr lang="de-DE" altLang="de-DE"/>
          </a:p>
        </p:txBody>
      </p:sp>
    </p:spTree>
    <p:extLst>
      <p:ext uri="{BB962C8B-B14F-4D97-AF65-F5344CB8AC3E}">
        <p14:creationId xmlns:p14="http://schemas.microsoft.com/office/powerpoint/2010/main" val="192712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16</a:t>
            </a:fld>
            <a:endParaRPr lang="de-DE" altLang="de-DE"/>
          </a:p>
        </p:txBody>
      </p:sp>
    </p:spTree>
    <p:extLst>
      <p:ext uri="{BB962C8B-B14F-4D97-AF65-F5344CB8AC3E}">
        <p14:creationId xmlns:p14="http://schemas.microsoft.com/office/powerpoint/2010/main" val="1190702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17</a:t>
            </a:fld>
            <a:endParaRPr lang="de-DE" altLang="de-DE"/>
          </a:p>
        </p:txBody>
      </p:sp>
    </p:spTree>
    <p:extLst>
      <p:ext uri="{BB962C8B-B14F-4D97-AF65-F5344CB8AC3E}">
        <p14:creationId xmlns:p14="http://schemas.microsoft.com/office/powerpoint/2010/main" val="35638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http://schneider-dietram.de/wp-content/uploads/2013/12/produktprogrammanalyse.pdf</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18</a:t>
            </a:fld>
            <a:endParaRPr lang="de-DE" altLang="de-DE"/>
          </a:p>
        </p:txBody>
      </p:sp>
    </p:spTree>
    <p:extLst>
      <p:ext uri="{BB962C8B-B14F-4D97-AF65-F5344CB8AC3E}">
        <p14:creationId xmlns:p14="http://schemas.microsoft.com/office/powerpoint/2010/main" val="2806139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https://www.stage-gate.com/wp-content/uploads/2018/07/wp12-German.pdf</a:t>
            </a:r>
            <a:endParaRPr lang="de-DE" dirty="0"/>
          </a:p>
          <a:p>
            <a:endParaRPr lang="de-DE" dirty="0"/>
          </a:p>
          <a:p>
            <a:r>
              <a:rPr lang="de-DE" dirty="0"/>
              <a:t>Leitfaden „ Innovationsmanagement“ </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19</a:t>
            </a:fld>
            <a:endParaRPr lang="de-DE" altLang="de-DE"/>
          </a:p>
        </p:txBody>
      </p:sp>
    </p:spTree>
    <p:extLst>
      <p:ext uri="{BB962C8B-B14F-4D97-AF65-F5344CB8AC3E}">
        <p14:creationId xmlns:p14="http://schemas.microsoft.com/office/powerpoint/2010/main" val="1966890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a:t>
            </a:fld>
            <a:endParaRPr lang="de-DE" altLang="de-DE" dirty="0"/>
          </a:p>
        </p:txBody>
      </p:sp>
    </p:spTree>
    <p:extLst>
      <p:ext uri="{BB962C8B-B14F-4D97-AF65-F5344CB8AC3E}">
        <p14:creationId xmlns:p14="http://schemas.microsoft.com/office/powerpoint/2010/main" val="340596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dirty="0">
                <a:hlinkClick r:id="rId3"/>
              </a:rPr>
              <a:t>https://de.atlassian.com/agile/product-management/roadmaps</a:t>
            </a:r>
            <a:endParaRPr lang="de-DE" dirty="0"/>
          </a:p>
          <a:p>
            <a:r>
              <a:rPr lang="de-DE" dirty="0">
                <a:hlinkClick r:id="rId4"/>
              </a:rPr>
              <a:t>https://www.gruenderszene.de/lexikon/begriffe/roadmap?interstitial</a:t>
            </a:r>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20</a:t>
            </a:fld>
            <a:endParaRPr lang="de-DE" altLang="de-DE"/>
          </a:p>
        </p:txBody>
      </p:sp>
    </p:spTree>
    <p:extLst>
      <p:ext uri="{BB962C8B-B14F-4D97-AF65-F5344CB8AC3E}">
        <p14:creationId xmlns:p14="http://schemas.microsoft.com/office/powerpoint/2010/main" val="26947729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r>
              <a:rPr lang="de-DE" altLang="de-DE" dirty="0">
                <a:latin typeface="Arial" panose="020B0604020202020204" pitchFamily="34" charset="0"/>
                <a:cs typeface="Arial" panose="020B0604020202020204" pitchFamily="34" charset="0"/>
              </a:rPr>
              <a:t>Abbildung 3: Trichterschema Szenario-technik, nach Wellensiek et al. (2011), S. 155</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21</a:t>
            </a:fld>
            <a:endParaRPr lang="de-DE" altLang="de-DE"/>
          </a:p>
        </p:txBody>
      </p:sp>
    </p:spTree>
    <p:extLst>
      <p:ext uri="{BB962C8B-B14F-4D97-AF65-F5344CB8AC3E}">
        <p14:creationId xmlns:p14="http://schemas.microsoft.com/office/powerpoint/2010/main" val="879156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defTabSz="455613"/>
            <a:r>
              <a:rPr lang="de-DE" altLang="de-DE" dirty="0"/>
              <a:t>Quelle: Steger 1993, S. 246; Strebel 2003, S. 158-60, Specht u.a. 2002, S. 89</a:t>
            </a:r>
          </a:p>
          <a:p>
            <a:pPr defTabSz="455613"/>
            <a:r>
              <a:rPr lang="de-DE" altLang="de-DE" dirty="0"/>
              <a:t>Bild: Quelle: Schuh und Klappert 2011, S. 64</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22</a:t>
            </a:fld>
            <a:endParaRPr lang="de-DE" altLang="de-DE"/>
          </a:p>
        </p:txBody>
      </p:sp>
    </p:spTree>
    <p:extLst>
      <p:ext uri="{BB962C8B-B14F-4D97-AF65-F5344CB8AC3E}">
        <p14:creationId xmlns:p14="http://schemas.microsoft.com/office/powerpoint/2010/main" val="22164614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b="1" kern="1200" dirty="0">
                <a:solidFill>
                  <a:schemeClr val="tx1"/>
                </a:solidFill>
                <a:effectLst/>
                <a:latin typeface="+mn-lt"/>
                <a:ea typeface="+mn-ea"/>
                <a:cs typeface="+mn-cs"/>
              </a:rPr>
              <a:t>Netzwerkcontrolling, Thomas Hess, </a:t>
            </a:r>
            <a:r>
              <a:rPr lang="de-DE" sz="1200" b="1" kern="1200" dirty="0" err="1">
                <a:solidFill>
                  <a:schemeClr val="tx1"/>
                </a:solidFill>
                <a:effectLst/>
                <a:latin typeface="+mn-lt"/>
                <a:ea typeface="+mn-ea"/>
                <a:cs typeface="+mn-cs"/>
              </a:rPr>
              <a:t>SpringerLink</a:t>
            </a:r>
            <a:endParaRPr lang="de-DE"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dirty="0"/>
          </a:p>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23</a:t>
            </a:fld>
            <a:endParaRPr lang="de-DE" altLang="de-DE"/>
          </a:p>
        </p:txBody>
      </p:sp>
    </p:spTree>
    <p:extLst>
      <p:ext uri="{BB962C8B-B14F-4D97-AF65-F5344CB8AC3E}">
        <p14:creationId xmlns:p14="http://schemas.microsoft.com/office/powerpoint/2010/main" val="3379204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eaLnBrk="1" hangingPunct="1">
              <a:spcBef>
                <a:spcPct val="0"/>
              </a:spcBef>
            </a:pPr>
            <a:r>
              <a:rPr lang="de-DE" altLang="de-DE" dirty="0"/>
              <a:t>http://i-serviceblog.com/2013/12/03/konnen-systeme-wie-bspw-microsoft-sharepoint-wikis-lotus-notes-eine-professionelle-wissensdatenbank-im-service-center-ersetzen/</a:t>
            </a:r>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24</a:t>
            </a:fld>
            <a:endParaRPr lang="de-DE" altLang="de-DE"/>
          </a:p>
        </p:txBody>
      </p:sp>
    </p:spTree>
    <p:extLst>
      <p:ext uri="{BB962C8B-B14F-4D97-AF65-F5344CB8AC3E}">
        <p14:creationId xmlns:p14="http://schemas.microsoft.com/office/powerpoint/2010/main" val="425024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3</a:t>
            </a:fld>
            <a:endParaRPr lang="de-DE" altLang="de-DE"/>
          </a:p>
        </p:txBody>
      </p:sp>
    </p:spTree>
    <p:extLst>
      <p:ext uri="{BB962C8B-B14F-4D97-AF65-F5344CB8AC3E}">
        <p14:creationId xmlns:p14="http://schemas.microsoft.com/office/powerpoint/2010/main" val="181490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4</a:t>
            </a:fld>
            <a:endParaRPr lang="de-DE" altLang="de-DE"/>
          </a:p>
        </p:txBody>
      </p:sp>
    </p:spTree>
    <p:extLst>
      <p:ext uri="{BB962C8B-B14F-4D97-AF65-F5344CB8AC3E}">
        <p14:creationId xmlns:p14="http://schemas.microsoft.com/office/powerpoint/2010/main" val="1849180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5</a:t>
            </a:fld>
            <a:endParaRPr lang="de-DE" altLang="de-DE"/>
          </a:p>
        </p:txBody>
      </p:sp>
    </p:spTree>
    <p:extLst>
      <p:ext uri="{BB962C8B-B14F-4D97-AF65-F5344CB8AC3E}">
        <p14:creationId xmlns:p14="http://schemas.microsoft.com/office/powerpoint/2010/main" val="1930049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b="1" kern="1200" dirty="0">
                <a:solidFill>
                  <a:schemeClr val="tx1"/>
                </a:solidFill>
                <a:effectLst/>
                <a:latin typeface="+mn-lt"/>
                <a:ea typeface="+mn-ea"/>
                <a:cs typeface="+mn-cs"/>
              </a:rPr>
              <a:t>Netzwerkcontrolling, Thomas Hess, </a:t>
            </a:r>
            <a:r>
              <a:rPr lang="de-DE" sz="1200" b="1" kern="1200" dirty="0" err="1">
                <a:solidFill>
                  <a:schemeClr val="tx1"/>
                </a:solidFill>
                <a:effectLst/>
                <a:latin typeface="+mn-lt"/>
                <a:ea typeface="+mn-ea"/>
                <a:cs typeface="+mn-cs"/>
              </a:rPr>
              <a:t>SpringerLink</a:t>
            </a:r>
            <a:endParaRPr lang="de-DE"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dirty="0"/>
          </a:p>
          <a:p>
            <a:pPr marL="0" marR="0" lvl="0" indent="0" algn="l" defTabSz="914400" rtl="0" eaLnBrk="0" fontAlgn="base" latinLnBrk="0" hangingPunct="0">
              <a:lnSpc>
                <a:spcPct val="100000"/>
              </a:lnSpc>
              <a:spcBef>
                <a:spcPct val="30000"/>
              </a:spcBef>
              <a:spcAft>
                <a:spcPct val="0"/>
              </a:spcAft>
              <a:buClrTx/>
              <a:buSzTx/>
              <a:buFontTx/>
              <a:buNone/>
              <a:tabLst/>
              <a:defRPr/>
            </a:pPr>
            <a:endParaRPr lang="de-DE" dirty="0"/>
          </a:p>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6</a:t>
            </a:fld>
            <a:endParaRPr lang="de-DE" altLang="de-DE"/>
          </a:p>
        </p:txBody>
      </p:sp>
    </p:spTree>
    <p:extLst>
      <p:ext uri="{BB962C8B-B14F-4D97-AF65-F5344CB8AC3E}">
        <p14:creationId xmlns:p14="http://schemas.microsoft.com/office/powerpoint/2010/main" val="537701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pPr defTabSz="455613"/>
            <a:r>
              <a:rPr lang="de-DE" altLang="de-DE" dirty="0"/>
              <a:t>(Quelle: Wildemann (2003), Schulte (2006), S. 59-62; Kano (1984), S. 39-48)</a:t>
            </a:r>
          </a:p>
          <a:p>
            <a:pPr defTabSz="455613"/>
            <a:endParaRPr lang="de-DE" alt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7</a:t>
            </a:fld>
            <a:endParaRPr lang="de-DE" altLang="de-DE"/>
          </a:p>
        </p:txBody>
      </p:sp>
    </p:spTree>
    <p:extLst>
      <p:ext uri="{BB962C8B-B14F-4D97-AF65-F5344CB8AC3E}">
        <p14:creationId xmlns:p14="http://schemas.microsoft.com/office/powerpoint/2010/main" val="450753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8</a:t>
            </a:fld>
            <a:endParaRPr lang="de-DE" altLang="de-DE"/>
          </a:p>
        </p:txBody>
      </p:sp>
    </p:spTree>
    <p:extLst>
      <p:ext uri="{BB962C8B-B14F-4D97-AF65-F5344CB8AC3E}">
        <p14:creationId xmlns:p14="http://schemas.microsoft.com/office/powerpoint/2010/main" val="79146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90600" y="768350"/>
            <a:ext cx="5118100" cy="383857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FE890BAB-82A4-43A7-9F40-77036472F6FB}" type="slidenum">
              <a:rPr lang="de-DE" altLang="de-DE" smtClean="0"/>
              <a:pPr/>
              <a:t>9</a:t>
            </a:fld>
            <a:endParaRPr lang="de-DE" altLang="de-DE"/>
          </a:p>
        </p:txBody>
      </p:sp>
    </p:spTree>
    <p:extLst>
      <p:ext uri="{BB962C8B-B14F-4D97-AF65-F5344CB8AC3E}">
        <p14:creationId xmlns:p14="http://schemas.microsoft.com/office/powerpoint/2010/main" val="41768487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C3EC1A82-F8A8-47FC-BD24-7AE7A42E135D}"/>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7556" name="think-cell Folie" r:id="rId4" imgW="321" imgH="325" progId="TCLayout.ActiveDocument.1">
                  <p:embed/>
                </p:oleObj>
              </mc:Choice>
              <mc:Fallback>
                <p:oleObj name="think-cell Folie" r:id="rId4" imgW="321" imgH="325" progId="TCLayout.ActiveDocument.1">
                  <p:embed/>
                  <p:pic>
                    <p:nvPicPr>
                      <p:cNvPr id="2050" name="Objekt 1" hidden="1">
                        <a:extLst>
                          <a:ext uri="{FF2B5EF4-FFF2-40B4-BE49-F238E27FC236}">
                            <a16:creationId xmlns="" xmlns:a16="http://schemas.microsoft.com/office/drawing/2014/main" id="{6AFE6FA3-C5FE-4334-89D4-AA14CDC88B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ctrTitle"/>
          </p:nvPr>
        </p:nvSpPr>
        <p:spPr>
          <a:xfrm>
            <a:off x="914400" y="2840571"/>
            <a:ext cx="10363200" cy="1960033"/>
          </a:xfrm>
        </p:spPr>
        <p:txBody>
          <a:bodyPr/>
          <a:lstStyle/>
          <a:p>
            <a:r>
              <a:rPr lang="de-DE"/>
              <a:t>Mastertitelformat bearbeiten</a:t>
            </a:r>
          </a:p>
        </p:txBody>
      </p:sp>
      <p:sp>
        <p:nvSpPr>
          <p:cNvPr id="3" name="Untertitel 2"/>
          <p:cNvSpPr>
            <a:spLocks noGrp="1"/>
          </p:cNvSpPr>
          <p:nvPr>
            <p:ph type="subTitle" idx="1"/>
          </p:nvPr>
        </p:nvSpPr>
        <p:spPr>
          <a:xfrm>
            <a:off x="1828800" y="5181600"/>
            <a:ext cx="8534400" cy="2336800"/>
          </a:xfrm>
        </p:spPr>
        <p:txBody>
          <a:bodyPr/>
          <a:lstStyle>
            <a:lvl1pPr marL="0" indent="0" algn="ctr">
              <a:buNone/>
              <a:defRPr>
                <a:solidFill>
                  <a:schemeClr val="tx1">
                    <a:tint val="75000"/>
                  </a:schemeClr>
                </a:solidFill>
              </a:defRPr>
            </a:lvl1pPr>
            <a:lvl2pPr marL="812810" indent="0" algn="ctr">
              <a:buNone/>
              <a:defRPr>
                <a:solidFill>
                  <a:schemeClr val="tx1">
                    <a:tint val="75000"/>
                  </a:schemeClr>
                </a:solidFill>
              </a:defRPr>
            </a:lvl2pPr>
            <a:lvl3pPr marL="1625620" indent="0" algn="ctr">
              <a:buNone/>
              <a:defRPr>
                <a:solidFill>
                  <a:schemeClr val="tx1">
                    <a:tint val="75000"/>
                  </a:schemeClr>
                </a:solidFill>
              </a:defRPr>
            </a:lvl3pPr>
            <a:lvl4pPr marL="2438430" indent="0" algn="ctr">
              <a:buNone/>
              <a:defRPr>
                <a:solidFill>
                  <a:schemeClr val="tx1">
                    <a:tint val="75000"/>
                  </a:schemeClr>
                </a:solidFill>
              </a:defRPr>
            </a:lvl4pPr>
            <a:lvl5pPr marL="3251241" indent="0" algn="ctr">
              <a:buNone/>
              <a:defRPr>
                <a:solidFill>
                  <a:schemeClr val="tx1">
                    <a:tint val="75000"/>
                  </a:schemeClr>
                </a:solidFill>
              </a:defRPr>
            </a:lvl5pPr>
            <a:lvl6pPr marL="4064051" indent="0" algn="ctr">
              <a:buNone/>
              <a:defRPr>
                <a:solidFill>
                  <a:schemeClr val="tx1">
                    <a:tint val="75000"/>
                  </a:schemeClr>
                </a:solidFill>
              </a:defRPr>
            </a:lvl6pPr>
            <a:lvl7pPr marL="4876861" indent="0" algn="ctr">
              <a:buNone/>
              <a:defRPr>
                <a:solidFill>
                  <a:schemeClr val="tx1">
                    <a:tint val="75000"/>
                  </a:schemeClr>
                </a:solidFill>
              </a:defRPr>
            </a:lvl7pPr>
            <a:lvl8pPr marL="5689671" indent="0" algn="ctr">
              <a:buNone/>
              <a:defRPr>
                <a:solidFill>
                  <a:schemeClr val="tx1">
                    <a:tint val="75000"/>
                  </a:schemeClr>
                </a:solidFill>
              </a:defRPr>
            </a:lvl8pPr>
            <a:lvl9pPr marL="6502481" indent="0" algn="ctr">
              <a:buNone/>
              <a:defRPr>
                <a:solidFill>
                  <a:schemeClr val="tx1">
                    <a:tint val="75000"/>
                  </a:schemeClr>
                </a:solidFill>
              </a:defRPr>
            </a:lvl9pPr>
          </a:lstStyle>
          <a:p>
            <a:r>
              <a:rPr lang="de-DE"/>
              <a:t>Master-Untertitelformat bearbeiten</a:t>
            </a:r>
          </a:p>
        </p:txBody>
      </p:sp>
      <p:sp>
        <p:nvSpPr>
          <p:cNvPr id="6" name="Datumsplatzhalter 3">
            <a:extLst>
              <a:ext uri="{FF2B5EF4-FFF2-40B4-BE49-F238E27FC236}">
                <a16:creationId xmlns="" xmlns:a16="http://schemas.microsoft.com/office/drawing/2014/main" id="{DDC8F77D-1DE4-40CF-A92D-553E687CA011}"/>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33BD7704-1927-49E5-99F2-1115EA7A2EB6}"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0CA5DA6C-13D1-4438-8515-CA637145BC52}"/>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4D211553-16AE-4A3D-BB6D-EEFCA1BF4C1A}"/>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1A6E851A-2877-4D4E-A44B-62B62DE61747}" type="slidenum">
              <a:rPr lang="de-DE" altLang="de-DE"/>
              <a:pPr/>
              <a:t>‹Nr.›</a:t>
            </a:fld>
            <a:endParaRPr lang="de-DE" altLang="de-DE"/>
          </a:p>
        </p:txBody>
      </p:sp>
    </p:spTree>
    <p:extLst>
      <p:ext uri="{BB962C8B-B14F-4D97-AF65-F5344CB8AC3E}">
        <p14:creationId xmlns:p14="http://schemas.microsoft.com/office/powerpoint/2010/main" val="345100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6734D48D-CADE-41CF-A65E-C43C44449539}"/>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6772" name="think-cell Folie" r:id="rId4" imgW="321" imgH="325" progId="TCLayout.ActiveDocument.1">
                  <p:embed/>
                </p:oleObj>
              </mc:Choice>
              <mc:Fallback>
                <p:oleObj name="think-cell Folie" r:id="rId4" imgW="321" imgH="325" progId="TCLayout.ActiveDocument.1">
                  <p:embed/>
                  <p:pic>
                    <p:nvPicPr>
                      <p:cNvPr id="11266" name="Objekt 1" hidden="1">
                        <a:extLst>
                          <a:ext uri="{FF2B5EF4-FFF2-40B4-BE49-F238E27FC236}">
                            <a16:creationId xmlns="" xmlns:a16="http://schemas.microsoft.com/office/drawing/2014/main" id="{4DB13610-DA43-4BA6-AC96-451EEFC5A18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 xmlns:a16="http://schemas.microsoft.com/office/drawing/2014/main" id="{FB499171-37D4-41AF-9D63-338B077B9EEB}"/>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FE298C5A-E09C-444D-8874-EECD0ACBAF6C}"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42CB1064-BB2E-4791-A51F-67B1ED239E0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CCAC29F1-EDAE-4105-A12D-FC7F5C20F4F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0FCC67B3-D96B-45EC-8124-54E8A27E4EA6}" type="slidenum">
              <a:rPr lang="de-DE" altLang="de-DE"/>
              <a:pPr/>
              <a:t>‹Nr.›</a:t>
            </a:fld>
            <a:endParaRPr lang="de-DE" altLang="de-DE"/>
          </a:p>
        </p:txBody>
      </p:sp>
    </p:spTree>
    <p:extLst>
      <p:ext uri="{BB962C8B-B14F-4D97-AF65-F5344CB8AC3E}">
        <p14:creationId xmlns:p14="http://schemas.microsoft.com/office/powerpoint/2010/main" val="136658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308D2BBD-FB62-44D3-B85C-64EBB7E22337}"/>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7796" name="think-cell Folie" r:id="rId4" imgW="321" imgH="325" progId="TCLayout.ActiveDocument.1">
                  <p:embed/>
                </p:oleObj>
              </mc:Choice>
              <mc:Fallback>
                <p:oleObj name="think-cell Folie" r:id="rId4" imgW="321" imgH="325" progId="TCLayout.ActiveDocument.1">
                  <p:embed/>
                  <p:pic>
                    <p:nvPicPr>
                      <p:cNvPr id="12290" name="Objekt 1" hidden="1">
                        <a:extLst>
                          <a:ext uri="{FF2B5EF4-FFF2-40B4-BE49-F238E27FC236}">
                            <a16:creationId xmlns="" xmlns:a16="http://schemas.microsoft.com/office/drawing/2014/main" id="{D6810FC4-6211-4B69-8969-BE47A52692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kaler Titel 1"/>
          <p:cNvSpPr>
            <a:spLocks noGrp="1"/>
          </p:cNvSpPr>
          <p:nvPr>
            <p:ph type="title" orient="vert"/>
          </p:nvPr>
        </p:nvSpPr>
        <p:spPr>
          <a:xfrm>
            <a:off x="8839200" y="366186"/>
            <a:ext cx="2743200" cy="7802033"/>
          </a:xfrm>
        </p:spPr>
        <p:txBody>
          <a:bodyPr vert="eaVert"/>
          <a:lstStyle/>
          <a:p>
            <a:r>
              <a:rPr lang="de-DE"/>
              <a:t>Mastertitelformat bearbeiten</a:t>
            </a:r>
          </a:p>
        </p:txBody>
      </p:sp>
      <p:sp>
        <p:nvSpPr>
          <p:cNvPr id="3" name="Vertikaler Textplatzhalter 2"/>
          <p:cNvSpPr>
            <a:spLocks noGrp="1"/>
          </p:cNvSpPr>
          <p:nvPr>
            <p:ph type="body" orient="vert" idx="1"/>
          </p:nvPr>
        </p:nvSpPr>
        <p:spPr>
          <a:xfrm>
            <a:off x="609600" y="366186"/>
            <a:ext cx="8026400" cy="7802033"/>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 xmlns:a16="http://schemas.microsoft.com/office/drawing/2014/main" id="{3A1E95BA-C687-4D75-AE93-9EFEF4E1BFBA}"/>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EBC56068-1427-4441-BB92-36D3A77EC420}"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59B04B56-D579-40C3-9281-978221DB0334}"/>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FF5560A5-ECC8-4ED7-95B9-62173656C83D}"/>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2D548560-F7A4-4EB7-AF76-99260941FC68}" type="slidenum">
              <a:rPr lang="de-DE" altLang="de-DE"/>
              <a:pPr/>
              <a:t>‹Nr.›</a:t>
            </a:fld>
            <a:endParaRPr lang="de-DE" altLang="de-DE"/>
          </a:p>
        </p:txBody>
      </p:sp>
    </p:spTree>
    <p:extLst>
      <p:ext uri="{BB962C8B-B14F-4D97-AF65-F5344CB8AC3E}">
        <p14:creationId xmlns:p14="http://schemas.microsoft.com/office/powerpoint/2010/main" val="305370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42655400-2980-4C0B-B1A2-D27E0A580F99}"/>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8580" name="think-cell Folie" r:id="rId4" imgW="321" imgH="325" progId="TCLayout.ActiveDocument.1">
                  <p:embed/>
                </p:oleObj>
              </mc:Choice>
              <mc:Fallback>
                <p:oleObj name="think-cell Folie" r:id="rId4" imgW="321" imgH="325" progId="TCLayout.ActiveDocument.1">
                  <p:embed/>
                  <p:pic>
                    <p:nvPicPr>
                      <p:cNvPr id="3074" name="Objekt 1" hidden="1">
                        <a:extLst>
                          <a:ext uri="{FF2B5EF4-FFF2-40B4-BE49-F238E27FC236}">
                            <a16:creationId xmlns="" xmlns:a16="http://schemas.microsoft.com/office/drawing/2014/main" id="{17B78A94-4A5A-4D05-804E-4E9763C8FB8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3">
            <a:extLst>
              <a:ext uri="{FF2B5EF4-FFF2-40B4-BE49-F238E27FC236}">
                <a16:creationId xmlns="" xmlns:a16="http://schemas.microsoft.com/office/drawing/2014/main" id="{3820BF0B-FD05-4501-B988-81B23E9F92A7}"/>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71581EFE-6370-416A-8C29-A5C125CE01DD}"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13A2E9DB-5D0F-4DCB-BB2D-69B6C8DC61FB}"/>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D87C4877-F6F6-4C11-BDB1-2C62930D6973}"/>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9B95E812-115A-4D26-8571-A5FD66EE8C5C}" type="slidenum">
              <a:rPr lang="de-DE" altLang="de-DE"/>
              <a:pPr/>
              <a:t>‹Nr.›</a:t>
            </a:fld>
            <a:endParaRPr lang="de-DE" altLang="de-DE"/>
          </a:p>
        </p:txBody>
      </p:sp>
    </p:spTree>
    <p:extLst>
      <p:ext uri="{BB962C8B-B14F-4D97-AF65-F5344CB8AC3E}">
        <p14:creationId xmlns:p14="http://schemas.microsoft.com/office/powerpoint/2010/main" val="272107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graphicFrame>
        <p:nvGraphicFramePr>
          <p:cNvPr id="4" name="Objekt 1" hidden="1">
            <a:extLst>
              <a:ext uri="{FF2B5EF4-FFF2-40B4-BE49-F238E27FC236}">
                <a16:creationId xmlns="" xmlns:a16="http://schemas.microsoft.com/office/drawing/2014/main" id="{BD3258F2-38E6-4035-8317-5003C9E25071}"/>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49604" name="think-cell Folie" r:id="rId4" imgW="321" imgH="325" progId="TCLayout.ActiveDocument.1">
                  <p:embed/>
                </p:oleObj>
              </mc:Choice>
              <mc:Fallback>
                <p:oleObj name="think-cell Folie" r:id="rId4" imgW="321" imgH="325" progId="TCLayout.ActiveDocument.1">
                  <p:embed/>
                  <p:pic>
                    <p:nvPicPr>
                      <p:cNvPr id="4098" name="Objekt 1" hidden="1">
                        <a:extLst>
                          <a:ext uri="{FF2B5EF4-FFF2-40B4-BE49-F238E27FC236}">
                            <a16:creationId xmlns="" xmlns:a16="http://schemas.microsoft.com/office/drawing/2014/main" id="{725C767A-52AE-486A-AADD-30A056101D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963084" y="5875867"/>
            <a:ext cx="10363200" cy="1816100"/>
          </a:xfrm>
        </p:spPr>
        <p:txBody>
          <a:bodyPr anchor="t"/>
          <a:lstStyle>
            <a:lvl1pPr algn="l">
              <a:defRPr sz="7111" b="1" cap="all"/>
            </a:lvl1pPr>
          </a:lstStyle>
          <a:p>
            <a:r>
              <a:rPr lang="de-DE"/>
              <a:t>Mastertitelformat bearbeiten</a:t>
            </a:r>
          </a:p>
        </p:txBody>
      </p:sp>
      <p:sp>
        <p:nvSpPr>
          <p:cNvPr id="3" name="Textplatzhalter 2"/>
          <p:cNvSpPr>
            <a:spLocks noGrp="1"/>
          </p:cNvSpPr>
          <p:nvPr>
            <p:ph type="body" idx="1"/>
          </p:nvPr>
        </p:nvSpPr>
        <p:spPr>
          <a:xfrm>
            <a:off x="963084" y="3875621"/>
            <a:ext cx="10363200" cy="2000249"/>
          </a:xfrm>
        </p:spPr>
        <p:txBody>
          <a:bodyPr anchor="b"/>
          <a:lstStyle>
            <a:lvl1pPr marL="0" indent="0">
              <a:buNone/>
              <a:defRPr sz="3556">
                <a:solidFill>
                  <a:schemeClr val="tx1">
                    <a:tint val="75000"/>
                  </a:schemeClr>
                </a:solidFill>
              </a:defRPr>
            </a:lvl1pPr>
            <a:lvl2pPr marL="812810" indent="0">
              <a:buNone/>
              <a:defRPr sz="3200">
                <a:solidFill>
                  <a:schemeClr val="tx1">
                    <a:tint val="75000"/>
                  </a:schemeClr>
                </a:solidFill>
              </a:defRPr>
            </a:lvl2pPr>
            <a:lvl3pPr marL="1625620" indent="0">
              <a:buNone/>
              <a:defRPr sz="2844">
                <a:solidFill>
                  <a:schemeClr val="tx1">
                    <a:tint val="75000"/>
                  </a:schemeClr>
                </a:solidFill>
              </a:defRPr>
            </a:lvl3pPr>
            <a:lvl4pPr marL="2438430" indent="0">
              <a:buNone/>
              <a:defRPr sz="2489">
                <a:solidFill>
                  <a:schemeClr val="tx1">
                    <a:tint val="75000"/>
                  </a:schemeClr>
                </a:solidFill>
              </a:defRPr>
            </a:lvl4pPr>
            <a:lvl5pPr marL="3251241" indent="0">
              <a:buNone/>
              <a:defRPr sz="2489">
                <a:solidFill>
                  <a:schemeClr val="tx1">
                    <a:tint val="75000"/>
                  </a:schemeClr>
                </a:solidFill>
              </a:defRPr>
            </a:lvl5pPr>
            <a:lvl6pPr marL="4064051" indent="0">
              <a:buNone/>
              <a:defRPr sz="2489">
                <a:solidFill>
                  <a:schemeClr val="tx1">
                    <a:tint val="75000"/>
                  </a:schemeClr>
                </a:solidFill>
              </a:defRPr>
            </a:lvl6pPr>
            <a:lvl7pPr marL="4876861" indent="0">
              <a:buNone/>
              <a:defRPr sz="2489">
                <a:solidFill>
                  <a:schemeClr val="tx1">
                    <a:tint val="75000"/>
                  </a:schemeClr>
                </a:solidFill>
              </a:defRPr>
            </a:lvl7pPr>
            <a:lvl8pPr marL="5689671" indent="0">
              <a:buNone/>
              <a:defRPr sz="2489">
                <a:solidFill>
                  <a:schemeClr val="tx1">
                    <a:tint val="75000"/>
                  </a:schemeClr>
                </a:solidFill>
              </a:defRPr>
            </a:lvl8pPr>
            <a:lvl9pPr marL="6502481" indent="0">
              <a:buNone/>
              <a:defRPr sz="2489">
                <a:solidFill>
                  <a:schemeClr val="tx1">
                    <a:tint val="75000"/>
                  </a:schemeClr>
                </a:solidFill>
              </a:defRPr>
            </a:lvl9pPr>
          </a:lstStyle>
          <a:p>
            <a:pPr lvl="0"/>
            <a:r>
              <a:rPr lang="de-DE"/>
              <a:t>Mastertextformat bearbeiten</a:t>
            </a:r>
          </a:p>
        </p:txBody>
      </p:sp>
      <p:sp>
        <p:nvSpPr>
          <p:cNvPr id="6" name="Datumsplatzhalter 3">
            <a:extLst>
              <a:ext uri="{FF2B5EF4-FFF2-40B4-BE49-F238E27FC236}">
                <a16:creationId xmlns="" xmlns:a16="http://schemas.microsoft.com/office/drawing/2014/main" id="{432A6DE4-8224-4148-8560-08DBBDD2E4F4}"/>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4CBE56DB-D43F-46FB-BB13-F0D9E22C8C59}" type="datetimeFigureOut">
              <a:rPr lang="de-DE"/>
              <a:pPr>
                <a:defRPr/>
              </a:pPr>
              <a:t>30.10.2020</a:t>
            </a:fld>
            <a:endParaRPr lang="de-DE"/>
          </a:p>
        </p:txBody>
      </p:sp>
      <p:sp>
        <p:nvSpPr>
          <p:cNvPr id="7" name="Fußzeilenplatzhalter 4">
            <a:extLst>
              <a:ext uri="{FF2B5EF4-FFF2-40B4-BE49-F238E27FC236}">
                <a16:creationId xmlns="" xmlns:a16="http://schemas.microsoft.com/office/drawing/2014/main" id="{21743C54-BB5C-4C57-A666-EA486EB79399}"/>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8" name="Foliennummernplatzhalter 5">
            <a:extLst>
              <a:ext uri="{FF2B5EF4-FFF2-40B4-BE49-F238E27FC236}">
                <a16:creationId xmlns="" xmlns:a16="http://schemas.microsoft.com/office/drawing/2014/main" id="{5ABB8556-268B-4E1E-A8F1-3C9FEF319D4C}"/>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C2A03427-3905-48AE-9131-D389B70F386C}" type="slidenum">
              <a:rPr lang="de-DE" altLang="de-DE"/>
              <a:pPr/>
              <a:t>‹Nr.›</a:t>
            </a:fld>
            <a:endParaRPr lang="de-DE" altLang="de-DE"/>
          </a:p>
        </p:txBody>
      </p:sp>
    </p:spTree>
    <p:extLst>
      <p:ext uri="{BB962C8B-B14F-4D97-AF65-F5344CB8AC3E}">
        <p14:creationId xmlns:p14="http://schemas.microsoft.com/office/powerpoint/2010/main" val="2298567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graphicFrame>
        <p:nvGraphicFramePr>
          <p:cNvPr id="5" name="Objekt 1" hidden="1">
            <a:extLst>
              <a:ext uri="{FF2B5EF4-FFF2-40B4-BE49-F238E27FC236}">
                <a16:creationId xmlns="" xmlns:a16="http://schemas.microsoft.com/office/drawing/2014/main" id="{5B166642-BD1D-4899-B731-088669B00232}"/>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0628" name="think-cell Folie" r:id="rId4" imgW="321" imgH="325" progId="TCLayout.ActiveDocument.1">
                  <p:embed/>
                </p:oleObj>
              </mc:Choice>
              <mc:Fallback>
                <p:oleObj name="think-cell Folie" r:id="rId4" imgW="321" imgH="325" progId="TCLayout.ActiveDocument.1">
                  <p:embed/>
                  <p:pic>
                    <p:nvPicPr>
                      <p:cNvPr id="5122" name="Objekt 1" hidden="1">
                        <a:extLst>
                          <a:ext uri="{FF2B5EF4-FFF2-40B4-BE49-F238E27FC236}">
                            <a16:creationId xmlns="" xmlns:a16="http://schemas.microsoft.com/office/drawing/2014/main" id="{3D9BDA67-4E15-4574-BE23-00D09DA3AE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609600" y="2133604"/>
            <a:ext cx="5384800" cy="6034617"/>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2133604"/>
            <a:ext cx="5384800" cy="6034617"/>
          </a:xfrm>
        </p:spPr>
        <p:txBody>
          <a:bodyPr/>
          <a:lstStyle>
            <a:lvl1pPr>
              <a:defRPr sz="4978"/>
            </a:lvl1pPr>
            <a:lvl2pPr>
              <a:defRPr sz="4267"/>
            </a:lvl2pPr>
            <a:lvl3pPr>
              <a:defRPr sz="3556"/>
            </a:lvl3pPr>
            <a:lvl4pPr>
              <a:defRPr sz="3200"/>
            </a:lvl4pPr>
            <a:lvl5pPr>
              <a:defRPr sz="3200"/>
            </a:lvl5pPr>
            <a:lvl6pPr>
              <a:defRPr sz="3200"/>
            </a:lvl6pPr>
            <a:lvl7pPr>
              <a:defRPr sz="3200"/>
            </a:lvl7pPr>
            <a:lvl8pPr>
              <a:defRPr sz="3200"/>
            </a:lvl8pPr>
            <a:lvl9pPr>
              <a:defRPr sz="3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a:extLst>
              <a:ext uri="{FF2B5EF4-FFF2-40B4-BE49-F238E27FC236}">
                <a16:creationId xmlns="" xmlns:a16="http://schemas.microsoft.com/office/drawing/2014/main" id="{C781ABDA-3270-4052-BBCE-77E527E2DC06}"/>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594D06BE-9464-49E5-B360-62293BB650B1}" type="datetimeFigureOut">
              <a:rPr lang="de-DE"/>
              <a:pPr>
                <a:defRPr/>
              </a:pPr>
              <a:t>30.10.2020</a:t>
            </a:fld>
            <a:endParaRPr lang="de-DE"/>
          </a:p>
        </p:txBody>
      </p:sp>
      <p:sp>
        <p:nvSpPr>
          <p:cNvPr id="8" name="Fußzeilenplatzhalter 4">
            <a:extLst>
              <a:ext uri="{FF2B5EF4-FFF2-40B4-BE49-F238E27FC236}">
                <a16:creationId xmlns="" xmlns:a16="http://schemas.microsoft.com/office/drawing/2014/main" id="{FD399179-20D7-4E12-940A-80D89A11E752}"/>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 xmlns:a16="http://schemas.microsoft.com/office/drawing/2014/main" id="{F1188E67-3B67-4734-AFE9-DEB8BCAFCCBB}"/>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E73432EA-AB30-4DA3-B1A6-4F70B6C67BCD}" type="slidenum">
              <a:rPr lang="de-DE" altLang="de-DE"/>
              <a:pPr/>
              <a:t>‹Nr.›</a:t>
            </a:fld>
            <a:endParaRPr lang="de-DE" altLang="de-DE"/>
          </a:p>
        </p:txBody>
      </p:sp>
    </p:spTree>
    <p:extLst>
      <p:ext uri="{BB962C8B-B14F-4D97-AF65-F5344CB8AC3E}">
        <p14:creationId xmlns:p14="http://schemas.microsoft.com/office/powerpoint/2010/main" val="534432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graphicFrame>
        <p:nvGraphicFramePr>
          <p:cNvPr id="7" name="Objekt 1" hidden="1">
            <a:extLst>
              <a:ext uri="{FF2B5EF4-FFF2-40B4-BE49-F238E27FC236}">
                <a16:creationId xmlns="" xmlns:a16="http://schemas.microsoft.com/office/drawing/2014/main" id="{60702E51-62A2-42EF-A9DE-F8EB998DAC12}"/>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1652" name="think-cell Folie" r:id="rId4" imgW="321" imgH="325" progId="TCLayout.ActiveDocument.1">
                  <p:embed/>
                </p:oleObj>
              </mc:Choice>
              <mc:Fallback>
                <p:oleObj name="think-cell Folie" r:id="rId4" imgW="321" imgH="325" progId="TCLayout.ActiveDocument.1">
                  <p:embed/>
                  <p:pic>
                    <p:nvPicPr>
                      <p:cNvPr id="6146" name="Objekt 1" hidden="1">
                        <a:extLst>
                          <a:ext uri="{FF2B5EF4-FFF2-40B4-BE49-F238E27FC236}">
                            <a16:creationId xmlns="" xmlns:a16="http://schemas.microsoft.com/office/drawing/2014/main" id="{BF91C8FB-2717-4158-934F-74BE755DE5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lvl1pPr>
              <a:defRPr/>
            </a:lvl1pPr>
          </a:lstStyle>
          <a:p>
            <a:r>
              <a:rPr lang="de-DE"/>
              <a:t>Mastertitelformat bearbeiten</a:t>
            </a:r>
          </a:p>
        </p:txBody>
      </p:sp>
      <p:sp>
        <p:nvSpPr>
          <p:cNvPr id="3" name="Textplatzhalter 2"/>
          <p:cNvSpPr>
            <a:spLocks noGrp="1"/>
          </p:cNvSpPr>
          <p:nvPr>
            <p:ph type="body" idx="1"/>
          </p:nvPr>
        </p:nvSpPr>
        <p:spPr>
          <a:xfrm>
            <a:off x="609601" y="2046818"/>
            <a:ext cx="5386917" cy="853016"/>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de-DE"/>
              <a:t>Mastertextformat bearbeiten</a:t>
            </a:r>
          </a:p>
        </p:txBody>
      </p:sp>
      <p:sp>
        <p:nvSpPr>
          <p:cNvPr id="4" name="Inhaltsplatzhalter 3"/>
          <p:cNvSpPr>
            <a:spLocks noGrp="1"/>
          </p:cNvSpPr>
          <p:nvPr>
            <p:ph sz="half" idx="2"/>
          </p:nvPr>
        </p:nvSpPr>
        <p:spPr>
          <a:xfrm>
            <a:off x="609601" y="2899833"/>
            <a:ext cx="5386917" cy="5268384"/>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75" y="2046818"/>
            <a:ext cx="5389033" cy="853016"/>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de-DE"/>
              <a:t>Mastertextformat bearbeiten</a:t>
            </a:r>
          </a:p>
        </p:txBody>
      </p:sp>
      <p:sp>
        <p:nvSpPr>
          <p:cNvPr id="6" name="Inhaltsplatzhalter 5"/>
          <p:cNvSpPr>
            <a:spLocks noGrp="1"/>
          </p:cNvSpPr>
          <p:nvPr>
            <p:ph sz="quarter" idx="4"/>
          </p:nvPr>
        </p:nvSpPr>
        <p:spPr>
          <a:xfrm>
            <a:off x="6193375" y="2899833"/>
            <a:ext cx="5389033" cy="5268384"/>
          </a:xfrm>
        </p:spPr>
        <p:txBody>
          <a:bodyPr/>
          <a:lstStyle>
            <a:lvl1pPr>
              <a:defRPr sz="4267"/>
            </a:lvl1pPr>
            <a:lvl2pPr>
              <a:defRPr sz="3556"/>
            </a:lvl2pPr>
            <a:lvl3pPr>
              <a:defRPr sz="3200"/>
            </a:lvl3pPr>
            <a:lvl4pPr>
              <a:defRPr sz="2844"/>
            </a:lvl4pPr>
            <a:lvl5pPr>
              <a:defRPr sz="2844"/>
            </a:lvl5pPr>
            <a:lvl6pPr>
              <a:defRPr sz="2844"/>
            </a:lvl6pPr>
            <a:lvl7pPr>
              <a:defRPr sz="2844"/>
            </a:lvl7pPr>
            <a:lvl8pPr>
              <a:defRPr sz="2844"/>
            </a:lvl8pPr>
            <a:lvl9pPr>
              <a:defRPr sz="2844"/>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Datumsplatzhalter 3">
            <a:extLst>
              <a:ext uri="{FF2B5EF4-FFF2-40B4-BE49-F238E27FC236}">
                <a16:creationId xmlns="" xmlns:a16="http://schemas.microsoft.com/office/drawing/2014/main" id="{0AFE3909-6268-4F67-A581-1F2EC9B9AB41}"/>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CF3CEF8D-6023-456D-B5A9-3F65B946CF4D}" type="datetimeFigureOut">
              <a:rPr lang="de-DE"/>
              <a:pPr>
                <a:defRPr/>
              </a:pPr>
              <a:t>30.10.2020</a:t>
            </a:fld>
            <a:endParaRPr lang="de-DE"/>
          </a:p>
        </p:txBody>
      </p:sp>
      <p:sp>
        <p:nvSpPr>
          <p:cNvPr id="10" name="Fußzeilenplatzhalter 4">
            <a:extLst>
              <a:ext uri="{FF2B5EF4-FFF2-40B4-BE49-F238E27FC236}">
                <a16:creationId xmlns="" xmlns:a16="http://schemas.microsoft.com/office/drawing/2014/main" id="{B20D5F5A-9575-4DBB-AC89-A56638007489}"/>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11" name="Foliennummernplatzhalter 5">
            <a:extLst>
              <a:ext uri="{FF2B5EF4-FFF2-40B4-BE49-F238E27FC236}">
                <a16:creationId xmlns="" xmlns:a16="http://schemas.microsoft.com/office/drawing/2014/main" id="{167319B3-0401-49E9-BA31-D2917942D23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55AD4B7E-08F4-49E7-974C-DC692272181D}" type="slidenum">
              <a:rPr lang="de-DE" altLang="de-DE"/>
              <a:pPr/>
              <a:t>‹Nr.›</a:t>
            </a:fld>
            <a:endParaRPr lang="de-DE" altLang="de-DE"/>
          </a:p>
        </p:txBody>
      </p:sp>
    </p:spTree>
    <p:extLst>
      <p:ext uri="{BB962C8B-B14F-4D97-AF65-F5344CB8AC3E}">
        <p14:creationId xmlns:p14="http://schemas.microsoft.com/office/powerpoint/2010/main" val="365977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graphicFrame>
        <p:nvGraphicFramePr>
          <p:cNvPr id="3" name="Objekt 1" hidden="1">
            <a:extLst>
              <a:ext uri="{FF2B5EF4-FFF2-40B4-BE49-F238E27FC236}">
                <a16:creationId xmlns="" xmlns:a16="http://schemas.microsoft.com/office/drawing/2014/main" id="{C299743D-446A-4D20-9E25-266AE5018914}"/>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2676" name="think-cell Folie" r:id="rId4" imgW="321" imgH="325" progId="TCLayout.ActiveDocument.1">
                  <p:embed/>
                </p:oleObj>
              </mc:Choice>
              <mc:Fallback>
                <p:oleObj name="think-cell Folie" r:id="rId4" imgW="321" imgH="325" progId="TCLayout.ActiveDocument.1">
                  <p:embed/>
                  <p:pic>
                    <p:nvPicPr>
                      <p:cNvPr id="7170" name="Objekt 1" hidden="1">
                        <a:extLst>
                          <a:ext uri="{FF2B5EF4-FFF2-40B4-BE49-F238E27FC236}">
                            <a16:creationId xmlns="" xmlns:a16="http://schemas.microsoft.com/office/drawing/2014/main" id="{8208DB1A-CC04-4969-B086-5602C6DA88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p:txBody>
          <a:bodyPr/>
          <a:lstStyle/>
          <a:p>
            <a:r>
              <a:rPr lang="de-DE"/>
              <a:t>Mastertitelformat bearbeiten</a:t>
            </a:r>
          </a:p>
        </p:txBody>
      </p:sp>
      <p:sp>
        <p:nvSpPr>
          <p:cNvPr id="5" name="Datumsplatzhalter 3">
            <a:extLst>
              <a:ext uri="{FF2B5EF4-FFF2-40B4-BE49-F238E27FC236}">
                <a16:creationId xmlns="" xmlns:a16="http://schemas.microsoft.com/office/drawing/2014/main" id="{DF8FD6B8-6585-4EDA-84B3-166145FD850F}"/>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67B2321E-6FBF-46FB-A779-37350E174BD1}" type="datetimeFigureOut">
              <a:rPr lang="de-DE"/>
              <a:pPr>
                <a:defRPr/>
              </a:pPr>
              <a:t>30.10.2020</a:t>
            </a:fld>
            <a:endParaRPr lang="de-DE"/>
          </a:p>
        </p:txBody>
      </p:sp>
      <p:sp>
        <p:nvSpPr>
          <p:cNvPr id="6" name="Fußzeilenplatzhalter 4">
            <a:extLst>
              <a:ext uri="{FF2B5EF4-FFF2-40B4-BE49-F238E27FC236}">
                <a16:creationId xmlns="" xmlns:a16="http://schemas.microsoft.com/office/drawing/2014/main" id="{E73DFF5E-96A7-421B-BB13-68D323498A73}"/>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7" name="Foliennummernplatzhalter 5">
            <a:extLst>
              <a:ext uri="{FF2B5EF4-FFF2-40B4-BE49-F238E27FC236}">
                <a16:creationId xmlns="" xmlns:a16="http://schemas.microsoft.com/office/drawing/2014/main" id="{A0B07098-7630-410F-B0F9-AEEBA056933F}"/>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C391B481-A8B4-4476-806B-37701740FA2B}" type="slidenum">
              <a:rPr lang="de-DE" altLang="de-DE"/>
              <a:pPr/>
              <a:t>‹Nr.›</a:t>
            </a:fld>
            <a:endParaRPr lang="de-DE" altLang="de-DE"/>
          </a:p>
        </p:txBody>
      </p:sp>
    </p:spTree>
    <p:extLst>
      <p:ext uri="{BB962C8B-B14F-4D97-AF65-F5344CB8AC3E}">
        <p14:creationId xmlns:p14="http://schemas.microsoft.com/office/powerpoint/2010/main" val="269057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graphicFrame>
        <p:nvGraphicFramePr>
          <p:cNvPr id="2" name="Objekt 5" hidden="1">
            <a:extLst>
              <a:ext uri="{FF2B5EF4-FFF2-40B4-BE49-F238E27FC236}">
                <a16:creationId xmlns="" xmlns:a16="http://schemas.microsoft.com/office/drawing/2014/main" id="{949B8313-0CAA-41E0-9616-38829E0847B4}"/>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3700" name="think-cell Folie" r:id="rId4" imgW="321" imgH="325" progId="TCLayout.ActiveDocument.1">
                  <p:embed/>
                </p:oleObj>
              </mc:Choice>
              <mc:Fallback>
                <p:oleObj name="think-cell Folie" r:id="rId4" imgW="321" imgH="325" progId="TCLayout.ActiveDocument.1">
                  <p:embed/>
                  <p:pic>
                    <p:nvPicPr>
                      <p:cNvPr id="8194" name="Objekt 5" hidden="1">
                        <a:extLst>
                          <a:ext uri="{FF2B5EF4-FFF2-40B4-BE49-F238E27FC236}">
                            <a16:creationId xmlns="" xmlns:a16="http://schemas.microsoft.com/office/drawing/2014/main" id="{CCA281D8-9DF7-47A3-B829-C7F81FB097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Datumsplatzhalter 3">
            <a:extLst>
              <a:ext uri="{FF2B5EF4-FFF2-40B4-BE49-F238E27FC236}">
                <a16:creationId xmlns="" xmlns:a16="http://schemas.microsoft.com/office/drawing/2014/main" id="{DE5A3AB8-4201-4627-893E-633EB28EE730}"/>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B600FA07-190C-4A6B-B2EF-E13C7BCAA005}" type="datetimeFigureOut">
              <a:rPr lang="de-DE"/>
              <a:pPr>
                <a:defRPr/>
              </a:pPr>
              <a:t>30.10.2020</a:t>
            </a:fld>
            <a:endParaRPr lang="de-DE"/>
          </a:p>
        </p:txBody>
      </p:sp>
      <p:sp>
        <p:nvSpPr>
          <p:cNvPr id="5" name="Fußzeilenplatzhalter 4">
            <a:extLst>
              <a:ext uri="{FF2B5EF4-FFF2-40B4-BE49-F238E27FC236}">
                <a16:creationId xmlns="" xmlns:a16="http://schemas.microsoft.com/office/drawing/2014/main" id="{8DD66D4E-A1D0-4B72-B4AA-4B526FA7DA81}"/>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6" name="Foliennummernplatzhalter 5">
            <a:extLst>
              <a:ext uri="{FF2B5EF4-FFF2-40B4-BE49-F238E27FC236}">
                <a16:creationId xmlns="" xmlns:a16="http://schemas.microsoft.com/office/drawing/2014/main" id="{583F6DA8-770B-4C8D-8FDF-A32A599F816C}"/>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0B88C459-4B33-4BF2-A868-69E3DA5457EF}" type="slidenum">
              <a:rPr lang="de-DE" altLang="de-DE"/>
              <a:pPr/>
              <a:t>‹Nr.›</a:t>
            </a:fld>
            <a:endParaRPr lang="de-DE" altLang="de-DE"/>
          </a:p>
        </p:txBody>
      </p:sp>
    </p:spTree>
    <p:extLst>
      <p:ext uri="{BB962C8B-B14F-4D97-AF65-F5344CB8AC3E}">
        <p14:creationId xmlns:p14="http://schemas.microsoft.com/office/powerpoint/2010/main" val="3203412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graphicFrame>
        <p:nvGraphicFramePr>
          <p:cNvPr id="5" name="Objekt 1" hidden="1">
            <a:extLst>
              <a:ext uri="{FF2B5EF4-FFF2-40B4-BE49-F238E27FC236}">
                <a16:creationId xmlns="" xmlns:a16="http://schemas.microsoft.com/office/drawing/2014/main" id="{5C6BB0F0-6740-4FDC-BEB0-BDFF12220773}"/>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4724" name="think-cell Folie" r:id="rId4" imgW="321" imgH="325" progId="TCLayout.ActiveDocument.1">
                  <p:embed/>
                </p:oleObj>
              </mc:Choice>
              <mc:Fallback>
                <p:oleObj name="think-cell Folie" r:id="rId4" imgW="321" imgH="325" progId="TCLayout.ActiveDocument.1">
                  <p:embed/>
                  <p:pic>
                    <p:nvPicPr>
                      <p:cNvPr id="9218" name="Objekt 1" hidden="1">
                        <a:extLst>
                          <a:ext uri="{FF2B5EF4-FFF2-40B4-BE49-F238E27FC236}">
                            <a16:creationId xmlns="" xmlns:a16="http://schemas.microsoft.com/office/drawing/2014/main" id="{EABA0DEA-845A-40DC-9A1F-9A8ED7EFF79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609608" y="364069"/>
            <a:ext cx="4011084" cy="1549400"/>
          </a:xfrm>
        </p:spPr>
        <p:txBody>
          <a:bodyPr anchor="b"/>
          <a:lstStyle>
            <a:lvl1pPr algn="l">
              <a:defRPr sz="3556" b="1"/>
            </a:lvl1pPr>
          </a:lstStyle>
          <a:p>
            <a:r>
              <a:rPr lang="de-DE"/>
              <a:t>Mastertitelformat bearbeiten</a:t>
            </a:r>
          </a:p>
        </p:txBody>
      </p:sp>
      <p:sp>
        <p:nvSpPr>
          <p:cNvPr id="3" name="Inhaltsplatzhalter 2"/>
          <p:cNvSpPr>
            <a:spLocks noGrp="1"/>
          </p:cNvSpPr>
          <p:nvPr>
            <p:ph idx="1"/>
          </p:nvPr>
        </p:nvSpPr>
        <p:spPr>
          <a:xfrm>
            <a:off x="4766740" y="364070"/>
            <a:ext cx="6815668" cy="7804151"/>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8" y="1913468"/>
            <a:ext cx="4011084" cy="6254751"/>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de-DE"/>
              <a:t>Mastertextformat bearbeiten</a:t>
            </a:r>
          </a:p>
        </p:txBody>
      </p:sp>
      <p:sp>
        <p:nvSpPr>
          <p:cNvPr id="7" name="Datumsplatzhalter 3">
            <a:extLst>
              <a:ext uri="{FF2B5EF4-FFF2-40B4-BE49-F238E27FC236}">
                <a16:creationId xmlns="" xmlns:a16="http://schemas.microsoft.com/office/drawing/2014/main" id="{8B596840-96EE-4A6B-81E2-9E384E0C7045}"/>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AE2F3559-DE45-498A-8EF5-B9091A49A893}" type="datetimeFigureOut">
              <a:rPr lang="de-DE"/>
              <a:pPr>
                <a:defRPr/>
              </a:pPr>
              <a:t>30.10.2020</a:t>
            </a:fld>
            <a:endParaRPr lang="de-DE"/>
          </a:p>
        </p:txBody>
      </p:sp>
      <p:sp>
        <p:nvSpPr>
          <p:cNvPr id="8" name="Fußzeilenplatzhalter 4">
            <a:extLst>
              <a:ext uri="{FF2B5EF4-FFF2-40B4-BE49-F238E27FC236}">
                <a16:creationId xmlns="" xmlns:a16="http://schemas.microsoft.com/office/drawing/2014/main" id="{8E40BC5C-1569-4485-9F97-B56DDF5BD33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 xmlns:a16="http://schemas.microsoft.com/office/drawing/2014/main" id="{8C955221-CA5E-402B-99C0-6AFD73BD92D2}"/>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6A25C3C3-7A12-40D5-A8C1-C65163205E98}" type="slidenum">
              <a:rPr lang="de-DE" altLang="de-DE"/>
              <a:pPr/>
              <a:t>‹Nr.›</a:t>
            </a:fld>
            <a:endParaRPr lang="de-DE" altLang="de-DE"/>
          </a:p>
        </p:txBody>
      </p:sp>
    </p:spTree>
    <p:extLst>
      <p:ext uri="{BB962C8B-B14F-4D97-AF65-F5344CB8AC3E}">
        <p14:creationId xmlns:p14="http://schemas.microsoft.com/office/powerpoint/2010/main" val="213038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graphicFrame>
        <p:nvGraphicFramePr>
          <p:cNvPr id="5" name="Objekt 1" hidden="1">
            <a:extLst>
              <a:ext uri="{FF2B5EF4-FFF2-40B4-BE49-F238E27FC236}">
                <a16:creationId xmlns="" xmlns:a16="http://schemas.microsoft.com/office/drawing/2014/main" id="{40DB8AE5-C496-4DA8-AE19-FE78E2D9842E}"/>
              </a:ext>
            </a:extLst>
          </p:cNvPr>
          <p:cNvGraphicFramePr>
            <a:graphicFrameLocks noChangeAspect="1"/>
          </p:cNvGraphicFramePr>
          <p:nvPr userDrawn="1">
            <p:custDataLst>
              <p:tags r:id="rId2"/>
            </p:custData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55748" name="think-cell Folie" r:id="rId4" imgW="321" imgH="325" progId="TCLayout.ActiveDocument.1">
                  <p:embed/>
                </p:oleObj>
              </mc:Choice>
              <mc:Fallback>
                <p:oleObj name="think-cell Folie" r:id="rId4" imgW="321" imgH="325" progId="TCLayout.ActiveDocument.1">
                  <p:embed/>
                  <p:pic>
                    <p:nvPicPr>
                      <p:cNvPr id="10242" name="Objekt 1" hidden="1">
                        <a:extLst>
                          <a:ext uri="{FF2B5EF4-FFF2-40B4-BE49-F238E27FC236}">
                            <a16:creationId xmlns="" xmlns:a16="http://schemas.microsoft.com/office/drawing/2014/main" id="{526EE168-C989-46A8-B2F5-ED962EB422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el 1"/>
          <p:cNvSpPr>
            <a:spLocks noGrp="1"/>
          </p:cNvSpPr>
          <p:nvPr>
            <p:ph type="title"/>
          </p:nvPr>
        </p:nvSpPr>
        <p:spPr>
          <a:xfrm>
            <a:off x="2389717" y="6400803"/>
            <a:ext cx="7315200" cy="755651"/>
          </a:xfrm>
        </p:spPr>
        <p:txBody>
          <a:bodyPr anchor="b"/>
          <a:lstStyle>
            <a:lvl1pPr algn="l">
              <a:defRPr sz="3556" b="1"/>
            </a:lvl1pPr>
          </a:lstStyle>
          <a:p>
            <a:r>
              <a:rPr lang="de-DE"/>
              <a:t>Mastertitelformat bearbeiten</a:t>
            </a:r>
          </a:p>
        </p:txBody>
      </p:sp>
      <p:sp>
        <p:nvSpPr>
          <p:cNvPr id="3" name="Bildplatzhalter 2"/>
          <p:cNvSpPr>
            <a:spLocks noGrp="1"/>
          </p:cNvSpPr>
          <p:nvPr>
            <p:ph type="pic" idx="1"/>
          </p:nvPr>
        </p:nvSpPr>
        <p:spPr>
          <a:xfrm>
            <a:off x="2389717" y="817033"/>
            <a:ext cx="7315200" cy="5486400"/>
          </a:xfrm>
        </p:spPr>
        <p:txBody>
          <a:bodyPr rtlCol="0">
            <a:normAutofit/>
          </a:bodyPr>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pPr lvl="0"/>
            <a:endParaRPr lang="de-DE" noProof="0"/>
          </a:p>
        </p:txBody>
      </p:sp>
      <p:sp>
        <p:nvSpPr>
          <p:cNvPr id="4" name="Textplatzhalter 3"/>
          <p:cNvSpPr>
            <a:spLocks noGrp="1"/>
          </p:cNvSpPr>
          <p:nvPr>
            <p:ph type="body" sz="half" idx="2"/>
          </p:nvPr>
        </p:nvSpPr>
        <p:spPr>
          <a:xfrm>
            <a:off x="2389717" y="7156454"/>
            <a:ext cx="7315200" cy="1073149"/>
          </a:xfrm>
        </p:spPr>
        <p:txBody>
          <a:bodyPr/>
          <a:lstStyle>
            <a:lvl1pPr marL="0" indent="0">
              <a:buNone/>
              <a:defRPr sz="2489"/>
            </a:lvl1pPr>
            <a:lvl2pPr marL="812810" indent="0">
              <a:buNone/>
              <a:defRPr sz="2133"/>
            </a:lvl2pPr>
            <a:lvl3pPr marL="1625620" indent="0">
              <a:buNone/>
              <a:defRPr sz="1778"/>
            </a:lvl3pPr>
            <a:lvl4pPr marL="2438430" indent="0">
              <a:buNone/>
              <a:defRPr sz="1600"/>
            </a:lvl4pPr>
            <a:lvl5pPr marL="3251241" indent="0">
              <a:buNone/>
              <a:defRPr sz="1600"/>
            </a:lvl5pPr>
            <a:lvl6pPr marL="4064051" indent="0">
              <a:buNone/>
              <a:defRPr sz="1600"/>
            </a:lvl6pPr>
            <a:lvl7pPr marL="4876861" indent="0">
              <a:buNone/>
              <a:defRPr sz="1600"/>
            </a:lvl7pPr>
            <a:lvl8pPr marL="5689671" indent="0">
              <a:buNone/>
              <a:defRPr sz="1600"/>
            </a:lvl8pPr>
            <a:lvl9pPr marL="6502481" indent="0">
              <a:buNone/>
              <a:defRPr sz="1600"/>
            </a:lvl9pPr>
          </a:lstStyle>
          <a:p>
            <a:pPr lvl="0"/>
            <a:r>
              <a:rPr lang="de-DE"/>
              <a:t>Mastertextformat bearbeiten</a:t>
            </a:r>
          </a:p>
        </p:txBody>
      </p:sp>
      <p:sp>
        <p:nvSpPr>
          <p:cNvPr id="7" name="Datumsplatzhalter 3">
            <a:extLst>
              <a:ext uri="{FF2B5EF4-FFF2-40B4-BE49-F238E27FC236}">
                <a16:creationId xmlns="" xmlns:a16="http://schemas.microsoft.com/office/drawing/2014/main" id="{68CAC29E-AE8A-4249-A986-A0BA2D01AA0A}"/>
              </a:ext>
            </a:extLst>
          </p:cNvPr>
          <p:cNvSpPr>
            <a:spLocks noGrp="1"/>
          </p:cNvSpPr>
          <p:nvPr>
            <p:ph type="dt" sz="half" idx="10"/>
          </p:nvPr>
        </p:nvSpPr>
        <p:spPr>
          <a:xfrm>
            <a:off x="609600" y="8475664"/>
            <a:ext cx="2844800" cy="485775"/>
          </a:xfrm>
          <a:prstGeom prst="rect">
            <a:avLst/>
          </a:prstGeom>
        </p:spPr>
        <p:txBody>
          <a:bodyPr/>
          <a:lstStyle>
            <a:lvl1pPr>
              <a:defRPr/>
            </a:lvl1pPr>
          </a:lstStyle>
          <a:p>
            <a:pPr>
              <a:defRPr/>
            </a:pPr>
            <a:fld id="{6C24463B-2E87-4155-B620-F2FB05D5228E}" type="datetimeFigureOut">
              <a:rPr lang="de-DE"/>
              <a:pPr>
                <a:defRPr/>
              </a:pPr>
              <a:t>30.10.2020</a:t>
            </a:fld>
            <a:endParaRPr lang="de-DE"/>
          </a:p>
        </p:txBody>
      </p:sp>
      <p:sp>
        <p:nvSpPr>
          <p:cNvPr id="8" name="Fußzeilenplatzhalter 4">
            <a:extLst>
              <a:ext uri="{FF2B5EF4-FFF2-40B4-BE49-F238E27FC236}">
                <a16:creationId xmlns="" xmlns:a16="http://schemas.microsoft.com/office/drawing/2014/main" id="{085A63E5-D18F-4CAD-8999-5BEBBD2D0940}"/>
              </a:ext>
            </a:extLst>
          </p:cNvPr>
          <p:cNvSpPr>
            <a:spLocks noGrp="1"/>
          </p:cNvSpPr>
          <p:nvPr>
            <p:ph type="ftr" sz="quarter" idx="11"/>
          </p:nvPr>
        </p:nvSpPr>
        <p:spPr>
          <a:xfrm>
            <a:off x="4165600" y="8475664"/>
            <a:ext cx="3860800" cy="485775"/>
          </a:xfrm>
          <a:prstGeom prst="rect">
            <a:avLst/>
          </a:prstGeom>
        </p:spPr>
        <p:txBody>
          <a:bodyPr/>
          <a:lstStyle>
            <a:lvl1pPr>
              <a:defRPr/>
            </a:lvl1pPr>
          </a:lstStyle>
          <a:p>
            <a:pPr>
              <a:defRPr/>
            </a:pPr>
            <a:endParaRPr lang="de-DE"/>
          </a:p>
        </p:txBody>
      </p:sp>
      <p:sp>
        <p:nvSpPr>
          <p:cNvPr id="9" name="Foliennummernplatzhalter 5">
            <a:extLst>
              <a:ext uri="{FF2B5EF4-FFF2-40B4-BE49-F238E27FC236}">
                <a16:creationId xmlns="" xmlns:a16="http://schemas.microsoft.com/office/drawing/2014/main" id="{0F9502A7-2766-439F-8E0C-DFBD55CCA0F0}"/>
              </a:ext>
            </a:extLst>
          </p:cNvPr>
          <p:cNvSpPr>
            <a:spLocks noGrp="1"/>
          </p:cNvSpPr>
          <p:nvPr>
            <p:ph type="sldNum" sz="quarter" idx="12"/>
          </p:nvPr>
        </p:nvSpPr>
        <p:spPr>
          <a:xfrm>
            <a:off x="8737600" y="8475664"/>
            <a:ext cx="2844800" cy="485775"/>
          </a:xfrm>
          <a:prstGeom prst="rect">
            <a:avLst/>
          </a:prstGeom>
        </p:spPr>
        <p:txBody>
          <a:bodyPr vert="horz" wrap="square" lIns="91440" tIns="45720" rIns="91440" bIns="45720" numCol="1" anchor="t" anchorCtr="0" compatLnSpc="1">
            <a:prstTxWarp prst="textNoShape">
              <a:avLst/>
            </a:prstTxWarp>
          </a:bodyPr>
          <a:lstStyle>
            <a:lvl1pPr>
              <a:defRPr/>
            </a:lvl1pPr>
          </a:lstStyle>
          <a:p>
            <a:fld id="{7A0ADDE2-3E1D-428D-B791-9157A7135544}" type="slidenum">
              <a:rPr lang="de-DE" altLang="de-DE"/>
              <a:pPr/>
              <a:t>‹Nr.›</a:t>
            </a:fld>
            <a:endParaRPr lang="de-DE" altLang="de-DE"/>
          </a:p>
        </p:txBody>
      </p:sp>
    </p:spTree>
    <p:extLst>
      <p:ext uri="{BB962C8B-B14F-4D97-AF65-F5344CB8AC3E}">
        <p14:creationId xmlns:p14="http://schemas.microsoft.com/office/powerpoint/2010/main" val="3028773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kt 1" hidden="1">
            <a:extLst>
              <a:ext uri="{FF2B5EF4-FFF2-40B4-BE49-F238E27FC236}">
                <a16:creationId xmlns="" xmlns:a16="http://schemas.microsoft.com/office/drawing/2014/main" id="{E5AE5B34-2BFD-480F-A35E-DB2DB6AA0523}"/>
              </a:ext>
            </a:extLst>
          </p:cNvPr>
          <p:cNvGraphicFramePr>
            <a:graphicFrameLocks noChangeAspect="1"/>
          </p:cNvGraphicFramePr>
          <p:nvPr userDrawn="1">
            <p:custDataLst>
              <p:tags r:id="rId14"/>
            </p:custDataLst>
            <p:extLst>
              <p:ext uri="{D42A27DB-BD31-4B8C-83A1-F6EECF244321}">
                <p14:modId xmlns:p14="http://schemas.microsoft.com/office/powerpoint/2010/main" val="1890640126"/>
              </p:ext>
            </p:extLst>
          </p:nvPr>
        </p:nvGraphicFramePr>
        <p:xfrm>
          <a:off x="2824" y="1589"/>
          <a:ext cx="2821" cy="1587"/>
        </p:xfrm>
        <a:graphic>
          <a:graphicData uri="http://schemas.openxmlformats.org/presentationml/2006/ole">
            <mc:AlternateContent xmlns:mc="http://schemas.openxmlformats.org/markup-compatibility/2006">
              <mc:Choice xmlns:v="urn:schemas-microsoft-com:vml" Requires="v">
                <p:oleObj spid="_x0000_s1128" name="think-cell Folie" r:id="rId16" imgW="321" imgH="325" progId="TCLayout.ActiveDocument.1">
                  <p:embed/>
                </p:oleObj>
              </mc:Choice>
              <mc:Fallback>
                <p:oleObj name="think-cell Folie" r:id="rId16" imgW="321" imgH="325" progId="TCLayout.ActiveDocument.1">
                  <p:embed/>
                  <p:pic>
                    <p:nvPicPr>
                      <p:cNvPr id="0" name="Objekt 1" hidden="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824" y="1589"/>
                        <a:ext cx="2821"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hteck 1" hidden="1">
            <a:extLst>
              <a:ext uri="{FF2B5EF4-FFF2-40B4-BE49-F238E27FC236}">
                <a16:creationId xmlns="" xmlns:a16="http://schemas.microsoft.com/office/drawing/2014/main" id="{FBA1AFF8-E284-4D06-ACFD-6D6216A6DAE0}"/>
              </a:ext>
            </a:extLst>
          </p:cNvPr>
          <p:cNvSpPr/>
          <p:nvPr userDrawn="1">
            <p:custDataLst>
              <p:tags r:id="rId15"/>
            </p:custDataLst>
          </p:nvPr>
        </p:nvSpPr>
        <p:spPr>
          <a:xfrm>
            <a:off x="0" y="0"/>
            <a:ext cx="158750" cy="158750"/>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marL="0" lvl="0" indent="0" algn="ctr" eaLnBrk="1">
              <a:lnSpc>
                <a:spcPct val="100000"/>
              </a:lnSpc>
              <a:spcBef>
                <a:spcPct val="0"/>
              </a:spcBef>
              <a:spcAft>
                <a:spcPct val="0"/>
              </a:spcAft>
            </a:pPr>
            <a:endParaRPr lang="de-DE" sz="7822" b="0" i="0" baseline="0" dirty="0">
              <a:latin typeface="Calibri" panose="020F0502020204030204" pitchFamily="34" charset="0"/>
              <a:ea typeface="+mj-ea"/>
              <a:cs typeface="+mj-cs"/>
              <a:sym typeface="Calibri" panose="020F0502020204030204" pitchFamily="34" charset="0"/>
            </a:endParaRPr>
          </a:p>
        </p:txBody>
      </p:sp>
      <p:sp>
        <p:nvSpPr>
          <p:cNvPr id="1027" name="Titelplatzhalter 1">
            <a:extLst>
              <a:ext uri="{FF2B5EF4-FFF2-40B4-BE49-F238E27FC236}">
                <a16:creationId xmlns="" xmlns:a16="http://schemas.microsoft.com/office/drawing/2014/main" id="{F25D38AA-C203-4E79-981F-AD74EA3698E0}"/>
              </a:ext>
            </a:extLst>
          </p:cNvPr>
          <p:cNvSpPr>
            <a:spLocks noGrp="1"/>
          </p:cNvSpPr>
          <p:nvPr>
            <p:ph type="title"/>
          </p:nvPr>
        </p:nvSpPr>
        <p:spPr bwMode="auto">
          <a:xfrm>
            <a:off x="609600" y="366713"/>
            <a:ext cx="1097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Mastertitelformat bearbeiten</a:t>
            </a:r>
          </a:p>
        </p:txBody>
      </p:sp>
      <p:sp>
        <p:nvSpPr>
          <p:cNvPr id="1028" name="Textplatzhalter 2">
            <a:extLst>
              <a:ext uri="{FF2B5EF4-FFF2-40B4-BE49-F238E27FC236}">
                <a16:creationId xmlns="" xmlns:a16="http://schemas.microsoft.com/office/drawing/2014/main" id="{C278584C-6A0C-4891-940E-C8C991A7D8A9}"/>
              </a:ext>
            </a:extLst>
          </p:cNvPr>
          <p:cNvSpPr>
            <a:spLocks noGrp="1"/>
          </p:cNvSpPr>
          <p:nvPr>
            <p:ph type="body" idx="1"/>
          </p:nvPr>
        </p:nvSpPr>
        <p:spPr bwMode="auto">
          <a:xfrm>
            <a:off x="479778" y="2133600"/>
            <a:ext cx="109728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029" name="Rectangle 8">
            <a:extLst>
              <a:ext uri="{FF2B5EF4-FFF2-40B4-BE49-F238E27FC236}">
                <a16:creationId xmlns="" xmlns:a16="http://schemas.microsoft.com/office/drawing/2014/main" id="{8DB1AA69-EEC8-46CE-B8E9-74DADAEF03DF}"/>
              </a:ext>
            </a:extLst>
          </p:cNvPr>
          <p:cNvSpPr>
            <a:spLocks noChangeArrowheads="1"/>
          </p:cNvSpPr>
          <p:nvPr userDrawn="1"/>
        </p:nvSpPr>
        <p:spPr bwMode="auto">
          <a:xfrm>
            <a:off x="479778" y="8796304"/>
            <a:ext cx="12192000" cy="420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nchor="ct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a:defRPr/>
            </a:pPr>
            <a:r>
              <a:rPr lang="de-DE" altLang="de-DE" sz="1067">
                <a:ea typeface="Times New Roman" pitchFamily="18" charset="0"/>
                <a:cs typeface="Arial" pitchFamily="34" charset="0"/>
              </a:rPr>
              <a:t>Gemeinsames Forschungsprojekt der TU München und der BTU Cottbus zum Thema: </a:t>
            </a:r>
            <a:r>
              <a:rPr lang="de-DE" altLang="de-DE" sz="1067" i="1">
                <a:ea typeface="Times New Roman" pitchFamily="18" charset="0"/>
                <a:cs typeface="Arial" pitchFamily="34" charset="0"/>
              </a:rPr>
              <a:t>Reifegradbasiertes QM in F&amp;E für disruptive Technologien am Beispiel E-Mobility</a:t>
            </a:r>
            <a:r>
              <a:rPr lang="de-DE" altLang="de-DE" sz="1067">
                <a:ea typeface="Times New Roman" pitchFamily="18" charset="0"/>
                <a:cs typeface="Arial" pitchFamily="34" charset="0"/>
              </a:rPr>
              <a:t> </a:t>
            </a:r>
          </a:p>
          <a:p>
            <a:pPr>
              <a:defRPr/>
            </a:pPr>
            <a:r>
              <a:rPr lang="de-DE" altLang="de-DE" sz="1067">
                <a:ea typeface="Times New Roman" pitchFamily="18" charset="0"/>
                <a:cs typeface="Arial" pitchFamily="34" charset="0"/>
              </a:rPr>
              <a:t>Link zum Tool: https://tools.bwl.wi.tum.de/CMMDPD/</a:t>
            </a: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812810" rtl="0" eaLnBrk="0" fontAlgn="base" hangingPunct="0">
        <a:spcBef>
          <a:spcPct val="0"/>
        </a:spcBef>
        <a:spcAft>
          <a:spcPct val="0"/>
        </a:spcAft>
        <a:defRPr sz="7822" kern="1200">
          <a:solidFill>
            <a:schemeClr val="tx1"/>
          </a:solidFill>
          <a:latin typeface="+mj-lt"/>
          <a:ea typeface="+mj-ea"/>
          <a:cs typeface="+mj-cs"/>
        </a:defRPr>
      </a:lvl1pPr>
      <a:lvl2pPr algn="ctr" defTabSz="812810" rtl="0" eaLnBrk="0" fontAlgn="base" hangingPunct="0">
        <a:spcBef>
          <a:spcPct val="0"/>
        </a:spcBef>
        <a:spcAft>
          <a:spcPct val="0"/>
        </a:spcAft>
        <a:defRPr sz="7822">
          <a:solidFill>
            <a:schemeClr val="tx1"/>
          </a:solidFill>
          <a:latin typeface="Calibri" pitchFamily="34" charset="0"/>
        </a:defRPr>
      </a:lvl2pPr>
      <a:lvl3pPr algn="ctr" defTabSz="812810" rtl="0" eaLnBrk="0" fontAlgn="base" hangingPunct="0">
        <a:spcBef>
          <a:spcPct val="0"/>
        </a:spcBef>
        <a:spcAft>
          <a:spcPct val="0"/>
        </a:spcAft>
        <a:defRPr sz="7822">
          <a:solidFill>
            <a:schemeClr val="tx1"/>
          </a:solidFill>
          <a:latin typeface="Calibri" pitchFamily="34" charset="0"/>
        </a:defRPr>
      </a:lvl3pPr>
      <a:lvl4pPr algn="ctr" defTabSz="812810" rtl="0" eaLnBrk="0" fontAlgn="base" hangingPunct="0">
        <a:spcBef>
          <a:spcPct val="0"/>
        </a:spcBef>
        <a:spcAft>
          <a:spcPct val="0"/>
        </a:spcAft>
        <a:defRPr sz="7822">
          <a:solidFill>
            <a:schemeClr val="tx1"/>
          </a:solidFill>
          <a:latin typeface="Calibri" pitchFamily="34" charset="0"/>
        </a:defRPr>
      </a:lvl4pPr>
      <a:lvl5pPr algn="ctr" defTabSz="812810" rtl="0" eaLnBrk="0" fontAlgn="base" hangingPunct="0">
        <a:spcBef>
          <a:spcPct val="0"/>
        </a:spcBef>
        <a:spcAft>
          <a:spcPct val="0"/>
        </a:spcAft>
        <a:defRPr sz="7822">
          <a:solidFill>
            <a:schemeClr val="tx1"/>
          </a:solidFill>
          <a:latin typeface="Calibri" pitchFamily="34" charset="0"/>
        </a:defRPr>
      </a:lvl5pPr>
      <a:lvl6pPr marL="812810" algn="ctr" defTabSz="812810" rtl="0" fontAlgn="base">
        <a:spcBef>
          <a:spcPct val="0"/>
        </a:spcBef>
        <a:spcAft>
          <a:spcPct val="0"/>
        </a:spcAft>
        <a:defRPr sz="7822">
          <a:solidFill>
            <a:schemeClr val="tx1"/>
          </a:solidFill>
          <a:latin typeface="Calibri" pitchFamily="34" charset="0"/>
        </a:defRPr>
      </a:lvl6pPr>
      <a:lvl7pPr marL="1625620" algn="ctr" defTabSz="812810" rtl="0" fontAlgn="base">
        <a:spcBef>
          <a:spcPct val="0"/>
        </a:spcBef>
        <a:spcAft>
          <a:spcPct val="0"/>
        </a:spcAft>
        <a:defRPr sz="7822">
          <a:solidFill>
            <a:schemeClr val="tx1"/>
          </a:solidFill>
          <a:latin typeface="Calibri" pitchFamily="34" charset="0"/>
        </a:defRPr>
      </a:lvl7pPr>
      <a:lvl8pPr marL="2438430" algn="ctr" defTabSz="812810" rtl="0" fontAlgn="base">
        <a:spcBef>
          <a:spcPct val="0"/>
        </a:spcBef>
        <a:spcAft>
          <a:spcPct val="0"/>
        </a:spcAft>
        <a:defRPr sz="7822">
          <a:solidFill>
            <a:schemeClr val="tx1"/>
          </a:solidFill>
          <a:latin typeface="Calibri" pitchFamily="34" charset="0"/>
        </a:defRPr>
      </a:lvl8pPr>
      <a:lvl9pPr marL="3251241" algn="ctr" defTabSz="812810" rtl="0" fontAlgn="base">
        <a:spcBef>
          <a:spcPct val="0"/>
        </a:spcBef>
        <a:spcAft>
          <a:spcPct val="0"/>
        </a:spcAft>
        <a:defRPr sz="7822">
          <a:solidFill>
            <a:schemeClr val="tx1"/>
          </a:solidFill>
          <a:latin typeface="Calibri" pitchFamily="34" charset="0"/>
        </a:defRPr>
      </a:lvl9pPr>
    </p:titleStyle>
    <p:bodyStyle>
      <a:lvl1pPr marL="609608" indent="-609608" algn="l" defTabSz="812810" rtl="0" eaLnBrk="0" fontAlgn="base" hangingPunct="0">
        <a:spcBef>
          <a:spcPct val="20000"/>
        </a:spcBef>
        <a:spcAft>
          <a:spcPct val="0"/>
        </a:spcAft>
        <a:buFont typeface="Arial" panose="020B0604020202020204" pitchFamily="34" charset="0"/>
        <a:buChar char="•"/>
        <a:defRPr sz="5689" kern="1200">
          <a:solidFill>
            <a:schemeClr val="tx1"/>
          </a:solidFill>
          <a:latin typeface="+mn-lt"/>
          <a:ea typeface="+mn-ea"/>
          <a:cs typeface="+mn-cs"/>
        </a:defRPr>
      </a:lvl1pPr>
      <a:lvl2pPr marL="1320817" indent="-508006" algn="l" defTabSz="812810" rtl="0" eaLnBrk="0" fontAlgn="base" hangingPunct="0">
        <a:spcBef>
          <a:spcPct val="20000"/>
        </a:spcBef>
        <a:spcAft>
          <a:spcPct val="0"/>
        </a:spcAft>
        <a:buFont typeface="Arial" panose="020B0604020202020204" pitchFamily="34" charset="0"/>
        <a:buChar char="–"/>
        <a:defRPr sz="4978" kern="1200">
          <a:solidFill>
            <a:schemeClr val="tx1"/>
          </a:solidFill>
          <a:latin typeface="+mn-lt"/>
          <a:ea typeface="+mn-ea"/>
          <a:cs typeface="+mn-cs"/>
        </a:defRPr>
      </a:lvl2pPr>
      <a:lvl3pPr marL="2032025" indent="-406405" algn="l" defTabSz="812810"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3pPr>
      <a:lvl4pPr marL="2844836" indent="-406405" algn="l" defTabSz="812810" rtl="0" eaLnBrk="0" fontAlgn="base" hangingPunct="0">
        <a:spcBef>
          <a:spcPct val="20000"/>
        </a:spcBef>
        <a:spcAft>
          <a:spcPct val="0"/>
        </a:spcAft>
        <a:buFont typeface="Arial" panose="020B0604020202020204" pitchFamily="34" charset="0"/>
        <a:buChar char="–"/>
        <a:defRPr sz="3556" kern="1200">
          <a:solidFill>
            <a:schemeClr val="tx1"/>
          </a:solidFill>
          <a:latin typeface="+mn-lt"/>
          <a:ea typeface="+mn-ea"/>
          <a:cs typeface="+mn-cs"/>
        </a:defRPr>
      </a:lvl4pPr>
      <a:lvl5pPr marL="3657646" indent="-406405" algn="l" defTabSz="812810" rtl="0" eaLnBrk="0" fontAlgn="base" hangingPunct="0">
        <a:spcBef>
          <a:spcPct val="20000"/>
        </a:spcBef>
        <a:spcAft>
          <a:spcPct val="0"/>
        </a:spcAft>
        <a:buFont typeface="Arial" panose="020B0604020202020204" pitchFamily="34" charset="0"/>
        <a:buChar char="»"/>
        <a:defRPr sz="3556" kern="1200">
          <a:solidFill>
            <a:schemeClr val="tx1"/>
          </a:solidFill>
          <a:latin typeface="+mn-lt"/>
          <a:ea typeface="+mn-ea"/>
          <a:cs typeface="+mn-cs"/>
        </a:defRPr>
      </a:lvl5pPr>
      <a:lvl6pPr marL="4470456" indent="-406405" algn="l" defTabSz="812810" rtl="0" eaLnBrk="1" latinLnBrk="0" hangingPunct="1">
        <a:spcBef>
          <a:spcPct val="20000"/>
        </a:spcBef>
        <a:buFont typeface="Arial"/>
        <a:buChar char="•"/>
        <a:defRPr sz="3556" kern="1200">
          <a:solidFill>
            <a:schemeClr val="tx1"/>
          </a:solidFill>
          <a:latin typeface="+mn-lt"/>
          <a:ea typeface="+mn-ea"/>
          <a:cs typeface="+mn-cs"/>
        </a:defRPr>
      </a:lvl6pPr>
      <a:lvl7pPr marL="5283266" indent="-406405" algn="l" defTabSz="812810" rtl="0" eaLnBrk="1" latinLnBrk="0" hangingPunct="1">
        <a:spcBef>
          <a:spcPct val="20000"/>
        </a:spcBef>
        <a:buFont typeface="Arial"/>
        <a:buChar char="•"/>
        <a:defRPr sz="3556" kern="1200">
          <a:solidFill>
            <a:schemeClr val="tx1"/>
          </a:solidFill>
          <a:latin typeface="+mn-lt"/>
          <a:ea typeface="+mn-ea"/>
          <a:cs typeface="+mn-cs"/>
        </a:defRPr>
      </a:lvl7pPr>
      <a:lvl8pPr marL="6096076" indent="-406405" algn="l" defTabSz="812810" rtl="0" eaLnBrk="1" latinLnBrk="0" hangingPunct="1">
        <a:spcBef>
          <a:spcPct val="20000"/>
        </a:spcBef>
        <a:buFont typeface="Arial"/>
        <a:buChar char="•"/>
        <a:defRPr sz="3556" kern="1200">
          <a:solidFill>
            <a:schemeClr val="tx1"/>
          </a:solidFill>
          <a:latin typeface="+mn-lt"/>
          <a:ea typeface="+mn-ea"/>
          <a:cs typeface="+mn-cs"/>
        </a:defRPr>
      </a:lvl8pPr>
      <a:lvl9pPr marL="6908886" indent="-406405" algn="l" defTabSz="812810" rtl="0" eaLnBrk="1" latinLnBrk="0" hangingPunct="1">
        <a:spcBef>
          <a:spcPct val="20000"/>
        </a:spcBef>
        <a:buFont typeface="Arial"/>
        <a:buChar char="•"/>
        <a:defRPr sz="3556" kern="1200">
          <a:solidFill>
            <a:schemeClr val="tx1"/>
          </a:solidFill>
          <a:latin typeface="+mn-lt"/>
          <a:ea typeface="+mn-ea"/>
          <a:cs typeface="+mn-cs"/>
        </a:defRPr>
      </a:lvl9pPr>
    </p:bodyStyle>
    <p:otherStyle>
      <a:defPPr>
        <a:defRPr lang="de-DE"/>
      </a:defPPr>
      <a:lvl1pPr marL="0" algn="l" defTabSz="812810" rtl="0" eaLnBrk="1" latinLnBrk="0" hangingPunct="1">
        <a:defRPr sz="3200" kern="1200">
          <a:solidFill>
            <a:schemeClr val="tx1"/>
          </a:solidFill>
          <a:latin typeface="+mn-lt"/>
          <a:ea typeface="+mn-ea"/>
          <a:cs typeface="+mn-cs"/>
        </a:defRPr>
      </a:lvl1pPr>
      <a:lvl2pPr marL="812810" algn="l" defTabSz="812810" rtl="0" eaLnBrk="1" latinLnBrk="0" hangingPunct="1">
        <a:defRPr sz="3200" kern="1200">
          <a:solidFill>
            <a:schemeClr val="tx1"/>
          </a:solidFill>
          <a:latin typeface="+mn-lt"/>
          <a:ea typeface="+mn-ea"/>
          <a:cs typeface="+mn-cs"/>
        </a:defRPr>
      </a:lvl2pPr>
      <a:lvl3pPr marL="1625620" algn="l" defTabSz="812810" rtl="0" eaLnBrk="1" latinLnBrk="0" hangingPunct="1">
        <a:defRPr sz="3200" kern="1200">
          <a:solidFill>
            <a:schemeClr val="tx1"/>
          </a:solidFill>
          <a:latin typeface="+mn-lt"/>
          <a:ea typeface="+mn-ea"/>
          <a:cs typeface="+mn-cs"/>
        </a:defRPr>
      </a:lvl3pPr>
      <a:lvl4pPr marL="2438430" algn="l" defTabSz="812810" rtl="0" eaLnBrk="1" latinLnBrk="0" hangingPunct="1">
        <a:defRPr sz="3200" kern="1200">
          <a:solidFill>
            <a:schemeClr val="tx1"/>
          </a:solidFill>
          <a:latin typeface="+mn-lt"/>
          <a:ea typeface="+mn-ea"/>
          <a:cs typeface="+mn-cs"/>
        </a:defRPr>
      </a:lvl4pPr>
      <a:lvl5pPr marL="3251241" algn="l" defTabSz="812810" rtl="0" eaLnBrk="1" latinLnBrk="0" hangingPunct="1">
        <a:defRPr sz="3200" kern="1200">
          <a:solidFill>
            <a:schemeClr val="tx1"/>
          </a:solidFill>
          <a:latin typeface="+mn-lt"/>
          <a:ea typeface="+mn-ea"/>
          <a:cs typeface="+mn-cs"/>
        </a:defRPr>
      </a:lvl5pPr>
      <a:lvl6pPr marL="4064051" algn="l" defTabSz="812810" rtl="0" eaLnBrk="1" latinLnBrk="0" hangingPunct="1">
        <a:defRPr sz="3200" kern="1200">
          <a:solidFill>
            <a:schemeClr val="tx1"/>
          </a:solidFill>
          <a:latin typeface="+mn-lt"/>
          <a:ea typeface="+mn-ea"/>
          <a:cs typeface="+mn-cs"/>
        </a:defRPr>
      </a:lvl6pPr>
      <a:lvl7pPr marL="4876861" algn="l" defTabSz="812810" rtl="0" eaLnBrk="1" latinLnBrk="0" hangingPunct="1">
        <a:defRPr sz="3200" kern="1200">
          <a:solidFill>
            <a:schemeClr val="tx1"/>
          </a:solidFill>
          <a:latin typeface="+mn-lt"/>
          <a:ea typeface="+mn-ea"/>
          <a:cs typeface="+mn-cs"/>
        </a:defRPr>
      </a:lvl7pPr>
      <a:lvl8pPr marL="5689671" algn="l" defTabSz="812810" rtl="0" eaLnBrk="1" latinLnBrk="0" hangingPunct="1">
        <a:defRPr sz="3200" kern="1200">
          <a:solidFill>
            <a:schemeClr val="tx1"/>
          </a:solidFill>
          <a:latin typeface="+mn-lt"/>
          <a:ea typeface="+mn-ea"/>
          <a:cs typeface="+mn-cs"/>
        </a:defRPr>
      </a:lvl8pPr>
      <a:lvl9pPr marL="6502481" algn="l" defTabSz="81281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16.xml"/><Relationship Id="rId7" Type="http://schemas.openxmlformats.org/officeDocument/2006/relationships/image" Target="../media/image2.emf"/><Relationship Id="rId2" Type="http://schemas.openxmlformats.org/officeDocument/2006/relationships/tags" Target="../tags/tag15.xml"/><Relationship Id="rId1" Type="http://schemas.openxmlformats.org/officeDocument/2006/relationships/vmlDrawing" Target="../drawings/vmlDrawing13.vml"/><Relationship Id="rId6" Type="http://schemas.openxmlformats.org/officeDocument/2006/relationships/oleObject" Target="../embeddings/oleObject13.bin"/><Relationship Id="rId5" Type="http://schemas.openxmlformats.org/officeDocument/2006/relationships/notesSlide" Target="../notesSlides/notesSlide1.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tags" Target="../tags/tag34.xml"/><Relationship Id="rId7" Type="http://schemas.openxmlformats.org/officeDocument/2006/relationships/image" Target="../media/image2.emf"/><Relationship Id="rId2" Type="http://schemas.openxmlformats.org/officeDocument/2006/relationships/tags" Target="../tags/tag33.xml"/><Relationship Id="rId1" Type="http://schemas.openxmlformats.org/officeDocument/2006/relationships/vmlDrawing" Target="../drawings/vmlDrawing22.vml"/><Relationship Id="rId6" Type="http://schemas.openxmlformats.org/officeDocument/2006/relationships/oleObject" Target="../embeddings/oleObject22.bin"/><Relationship Id="rId5" Type="http://schemas.openxmlformats.org/officeDocument/2006/relationships/notesSlide" Target="../notesSlides/notesSlide10.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1.xml.rels><?xml version="1.0" encoding="UTF-8" standalone="yes"?>
<Relationships xmlns="http://schemas.openxmlformats.org/package/2006/relationships"><Relationship Id="rId8" Type="http://schemas.openxmlformats.org/officeDocument/2006/relationships/chart" Target="../charts/chart11.xml"/><Relationship Id="rId3" Type="http://schemas.openxmlformats.org/officeDocument/2006/relationships/tags" Target="../tags/tag36.xml"/><Relationship Id="rId7" Type="http://schemas.openxmlformats.org/officeDocument/2006/relationships/image" Target="../media/image2.emf"/><Relationship Id="rId2" Type="http://schemas.openxmlformats.org/officeDocument/2006/relationships/tags" Target="../tags/tag35.xml"/><Relationship Id="rId1" Type="http://schemas.openxmlformats.org/officeDocument/2006/relationships/vmlDrawing" Target="../drawings/vmlDrawing23.vml"/><Relationship Id="rId6" Type="http://schemas.openxmlformats.org/officeDocument/2006/relationships/oleObject" Target="../embeddings/oleObject23.bin"/><Relationship Id="rId5" Type="http://schemas.openxmlformats.org/officeDocument/2006/relationships/notesSlide" Target="../notesSlides/notesSlide11.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2.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tags" Target="../tags/tag38.xml"/><Relationship Id="rId7" Type="http://schemas.openxmlformats.org/officeDocument/2006/relationships/image" Target="../media/image2.emf"/><Relationship Id="rId2" Type="http://schemas.openxmlformats.org/officeDocument/2006/relationships/tags" Target="../tags/tag37.xml"/><Relationship Id="rId1" Type="http://schemas.openxmlformats.org/officeDocument/2006/relationships/vmlDrawing" Target="../drawings/vmlDrawing24.vml"/><Relationship Id="rId6" Type="http://schemas.openxmlformats.org/officeDocument/2006/relationships/oleObject" Target="../embeddings/oleObject24.bin"/><Relationship Id="rId5" Type="http://schemas.openxmlformats.org/officeDocument/2006/relationships/notesSlide" Target="../notesSlides/notesSlide12.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3.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tags" Target="../tags/tag40.xml"/><Relationship Id="rId7" Type="http://schemas.openxmlformats.org/officeDocument/2006/relationships/image" Target="../media/image2.emf"/><Relationship Id="rId2" Type="http://schemas.openxmlformats.org/officeDocument/2006/relationships/tags" Target="../tags/tag39.xml"/><Relationship Id="rId1" Type="http://schemas.openxmlformats.org/officeDocument/2006/relationships/vmlDrawing" Target="../drawings/vmlDrawing25.vml"/><Relationship Id="rId6" Type="http://schemas.openxmlformats.org/officeDocument/2006/relationships/oleObject" Target="../embeddings/oleObject25.bin"/><Relationship Id="rId5" Type="http://schemas.openxmlformats.org/officeDocument/2006/relationships/notesSlide" Target="../notesSlides/notesSlide13.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4.xml.rels><?xml version="1.0" encoding="UTF-8" standalone="yes"?>
<Relationships xmlns="http://schemas.openxmlformats.org/package/2006/relationships"><Relationship Id="rId8" Type="http://schemas.openxmlformats.org/officeDocument/2006/relationships/chart" Target="../charts/chart14.xml"/><Relationship Id="rId3" Type="http://schemas.openxmlformats.org/officeDocument/2006/relationships/tags" Target="../tags/tag42.xml"/><Relationship Id="rId7" Type="http://schemas.openxmlformats.org/officeDocument/2006/relationships/image" Target="../media/image2.emf"/><Relationship Id="rId2" Type="http://schemas.openxmlformats.org/officeDocument/2006/relationships/tags" Target="../tags/tag41.xml"/><Relationship Id="rId1" Type="http://schemas.openxmlformats.org/officeDocument/2006/relationships/vmlDrawing" Target="../drawings/vmlDrawing26.vml"/><Relationship Id="rId6" Type="http://schemas.openxmlformats.org/officeDocument/2006/relationships/oleObject" Target="../embeddings/oleObject26.bin"/><Relationship Id="rId5" Type="http://schemas.openxmlformats.org/officeDocument/2006/relationships/notesSlide" Target="../notesSlides/notesSlide14.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5.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tags" Target="../tags/tag44.xml"/><Relationship Id="rId7" Type="http://schemas.openxmlformats.org/officeDocument/2006/relationships/image" Target="../media/image2.emf"/><Relationship Id="rId2" Type="http://schemas.openxmlformats.org/officeDocument/2006/relationships/tags" Target="../tags/tag43.xml"/><Relationship Id="rId1" Type="http://schemas.openxmlformats.org/officeDocument/2006/relationships/vmlDrawing" Target="../drawings/vmlDrawing27.vml"/><Relationship Id="rId6" Type="http://schemas.openxmlformats.org/officeDocument/2006/relationships/oleObject" Target="../embeddings/oleObject27.bin"/><Relationship Id="rId5" Type="http://schemas.openxmlformats.org/officeDocument/2006/relationships/notesSlide" Target="../notesSlides/notesSlide15.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6.xml.rels><?xml version="1.0" encoding="UTF-8" standalone="yes"?>
<Relationships xmlns="http://schemas.openxmlformats.org/package/2006/relationships"><Relationship Id="rId8" Type="http://schemas.openxmlformats.org/officeDocument/2006/relationships/chart" Target="../charts/chart16.xml"/><Relationship Id="rId3" Type="http://schemas.openxmlformats.org/officeDocument/2006/relationships/tags" Target="../tags/tag46.xml"/><Relationship Id="rId7" Type="http://schemas.openxmlformats.org/officeDocument/2006/relationships/image" Target="../media/image2.emf"/><Relationship Id="rId2" Type="http://schemas.openxmlformats.org/officeDocument/2006/relationships/tags" Target="../tags/tag45.xml"/><Relationship Id="rId1" Type="http://schemas.openxmlformats.org/officeDocument/2006/relationships/vmlDrawing" Target="../drawings/vmlDrawing28.vml"/><Relationship Id="rId6" Type="http://schemas.openxmlformats.org/officeDocument/2006/relationships/oleObject" Target="../embeddings/oleObject28.bin"/><Relationship Id="rId5" Type="http://schemas.openxmlformats.org/officeDocument/2006/relationships/notesSlide" Target="../notesSlides/notesSlide16.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7.xml.rels><?xml version="1.0" encoding="UTF-8" standalone="yes"?>
<Relationships xmlns="http://schemas.openxmlformats.org/package/2006/relationships"><Relationship Id="rId8" Type="http://schemas.openxmlformats.org/officeDocument/2006/relationships/chart" Target="../charts/chart17.xml"/><Relationship Id="rId3" Type="http://schemas.openxmlformats.org/officeDocument/2006/relationships/tags" Target="../tags/tag48.xml"/><Relationship Id="rId7" Type="http://schemas.openxmlformats.org/officeDocument/2006/relationships/image" Target="../media/image2.emf"/><Relationship Id="rId2" Type="http://schemas.openxmlformats.org/officeDocument/2006/relationships/tags" Target="../tags/tag47.xml"/><Relationship Id="rId1" Type="http://schemas.openxmlformats.org/officeDocument/2006/relationships/vmlDrawing" Target="../drawings/vmlDrawing29.vml"/><Relationship Id="rId6" Type="http://schemas.openxmlformats.org/officeDocument/2006/relationships/oleObject" Target="../embeddings/oleObject29.bin"/><Relationship Id="rId5" Type="http://schemas.openxmlformats.org/officeDocument/2006/relationships/notesSlide" Target="../notesSlides/notesSlide17.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8.xml.rels><?xml version="1.0" encoding="UTF-8" standalone="yes"?>
<Relationships xmlns="http://schemas.openxmlformats.org/package/2006/relationships"><Relationship Id="rId8" Type="http://schemas.openxmlformats.org/officeDocument/2006/relationships/chart" Target="../charts/chart18.xml"/><Relationship Id="rId3" Type="http://schemas.openxmlformats.org/officeDocument/2006/relationships/tags" Target="../tags/tag50.xml"/><Relationship Id="rId7" Type="http://schemas.openxmlformats.org/officeDocument/2006/relationships/image" Target="../media/image2.emf"/><Relationship Id="rId2" Type="http://schemas.openxmlformats.org/officeDocument/2006/relationships/tags" Target="../tags/tag49.xml"/><Relationship Id="rId1" Type="http://schemas.openxmlformats.org/officeDocument/2006/relationships/vmlDrawing" Target="../drawings/vmlDrawing30.vml"/><Relationship Id="rId6" Type="http://schemas.openxmlformats.org/officeDocument/2006/relationships/oleObject" Target="../embeddings/oleObject30.bin"/><Relationship Id="rId5" Type="http://schemas.openxmlformats.org/officeDocument/2006/relationships/notesSlide" Target="../notesSlides/notesSlide18.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19.xml.rels><?xml version="1.0" encoding="UTF-8" standalone="yes"?>
<Relationships xmlns="http://schemas.openxmlformats.org/package/2006/relationships"><Relationship Id="rId8" Type="http://schemas.openxmlformats.org/officeDocument/2006/relationships/chart" Target="../charts/chart19.xml"/><Relationship Id="rId3" Type="http://schemas.openxmlformats.org/officeDocument/2006/relationships/tags" Target="../tags/tag52.xml"/><Relationship Id="rId7" Type="http://schemas.openxmlformats.org/officeDocument/2006/relationships/image" Target="../media/image2.emf"/><Relationship Id="rId2" Type="http://schemas.openxmlformats.org/officeDocument/2006/relationships/tags" Target="../tags/tag51.xml"/><Relationship Id="rId1" Type="http://schemas.openxmlformats.org/officeDocument/2006/relationships/vmlDrawing" Target="../drawings/vmlDrawing31.vml"/><Relationship Id="rId6" Type="http://schemas.openxmlformats.org/officeDocument/2006/relationships/oleObject" Target="../embeddings/oleObject31.bin"/><Relationship Id="rId5" Type="http://schemas.openxmlformats.org/officeDocument/2006/relationships/notesSlide" Target="../notesSlides/notesSlide19.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18.xml"/><Relationship Id="rId7" Type="http://schemas.openxmlformats.org/officeDocument/2006/relationships/image" Target="../media/image2.emf"/><Relationship Id="rId2" Type="http://schemas.openxmlformats.org/officeDocument/2006/relationships/tags" Target="../tags/tag17.xml"/><Relationship Id="rId1" Type="http://schemas.openxmlformats.org/officeDocument/2006/relationships/vmlDrawing" Target="../drawings/vmlDrawing14.vml"/><Relationship Id="rId6" Type="http://schemas.openxmlformats.org/officeDocument/2006/relationships/oleObject" Target="../embeddings/oleObject14.bin"/><Relationship Id="rId5" Type="http://schemas.openxmlformats.org/officeDocument/2006/relationships/notesSlide" Target="../notesSlides/notesSlide2.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0.xml.rels><?xml version="1.0" encoding="UTF-8" standalone="yes"?>
<Relationships xmlns="http://schemas.openxmlformats.org/package/2006/relationships"><Relationship Id="rId8" Type="http://schemas.openxmlformats.org/officeDocument/2006/relationships/chart" Target="../charts/chart20.xml"/><Relationship Id="rId3" Type="http://schemas.openxmlformats.org/officeDocument/2006/relationships/tags" Target="../tags/tag54.xml"/><Relationship Id="rId7" Type="http://schemas.openxmlformats.org/officeDocument/2006/relationships/image" Target="../media/image2.emf"/><Relationship Id="rId2" Type="http://schemas.openxmlformats.org/officeDocument/2006/relationships/tags" Target="../tags/tag53.xml"/><Relationship Id="rId1" Type="http://schemas.openxmlformats.org/officeDocument/2006/relationships/vmlDrawing" Target="../drawings/vmlDrawing32.vml"/><Relationship Id="rId6" Type="http://schemas.openxmlformats.org/officeDocument/2006/relationships/oleObject" Target="../embeddings/oleObject32.bin"/><Relationship Id="rId5" Type="http://schemas.openxmlformats.org/officeDocument/2006/relationships/notesSlide" Target="../notesSlides/notesSlide20.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1.xml.rels><?xml version="1.0" encoding="UTF-8" standalone="yes"?>
<Relationships xmlns="http://schemas.openxmlformats.org/package/2006/relationships"><Relationship Id="rId8" Type="http://schemas.openxmlformats.org/officeDocument/2006/relationships/chart" Target="../charts/chart21.xml"/><Relationship Id="rId3" Type="http://schemas.openxmlformats.org/officeDocument/2006/relationships/tags" Target="../tags/tag56.xml"/><Relationship Id="rId7" Type="http://schemas.openxmlformats.org/officeDocument/2006/relationships/image" Target="../media/image2.emf"/><Relationship Id="rId2" Type="http://schemas.openxmlformats.org/officeDocument/2006/relationships/tags" Target="../tags/tag55.xml"/><Relationship Id="rId1" Type="http://schemas.openxmlformats.org/officeDocument/2006/relationships/vmlDrawing" Target="../drawings/vmlDrawing33.vml"/><Relationship Id="rId6" Type="http://schemas.openxmlformats.org/officeDocument/2006/relationships/oleObject" Target="../embeddings/oleObject33.bin"/><Relationship Id="rId5" Type="http://schemas.openxmlformats.org/officeDocument/2006/relationships/notesSlide" Target="../notesSlides/notesSlide21.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2.xml.rels><?xml version="1.0" encoding="UTF-8" standalone="yes"?>
<Relationships xmlns="http://schemas.openxmlformats.org/package/2006/relationships"><Relationship Id="rId8" Type="http://schemas.openxmlformats.org/officeDocument/2006/relationships/chart" Target="../charts/chart22.xml"/><Relationship Id="rId3" Type="http://schemas.openxmlformats.org/officeDocument/2006/relationships/tags" Target="../tags/tag58.xml"/><Relationship Id="rId7" Type="http://schemas.openxmlformats.org/officeDocument/2006/relationships/image" Target="../media/image2.emf"/><Relationship Id="rId2" Type="http://schemas.openxmlformats.org/officeDocument/2006/relationships/tags" Target="../tags/tag57.xml"/><Relationship Id="rId1" Type="http://schemas.openxmlformats.org/officeDocument/2006/relationships/vmlDrawing" Target="../drawings/vmlDrawing34.vml"/><Relationship Id="rId6" Type="http://schemas.openxmlformats.org/officeDocument/2006/relationships/oleObject" Target="../embeddings/oleObject34.bin"/><Relationship Id="rId5" Type="http://schemas.openxmlformats.org/officeDocument/2006/relationships/notesSlide" Target="../notesSlides/notesSlide22.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3.xml.rels><?xml version="1.0" encoding="UTF-8" standalone="yes"?>
<Relationships xmlns="http://schemas.openxmlformats.org/package/2006/relationships"><Relationship Id="rId8" Type="http://schemas.openxmlformats.org/officeDocument/2006/relationships/chart" Target="../charts/chart23.xml"/><Relationship Id="rId3" Type="http://schemas.openxmlformats.org/officeDocument/2006/relationships/tags" Target="../tags/tag60.xml"/><Relationship Id="rId7" Type="http://schemas.openxmlformats.org/officeDocument/2006/relationships/image" Target="../media/image2.emf"/><Relationship Id="rId2" Type="http://schemas.openxmlformats.org/officeDocument/2006/relationships/tags" Target="../tags/tag59.xml"/><Relationship Id="rId1" Type="http://schemas.openxmlformats.org/officeDocument/2006/relationships/vmlDrawing" Target="../drawings/vmlDrawing35.vml"/><Relationship Id="rId6" Type="http://schemas.openxmlformats.org/officeDocument/2006/relationships/oleObject" Target="../embeddings/oleObject35.bin"/><Relationship Id="rId5" Type="http://schemas.openxmlformats.org/officeDocument/2006/relationships/notesSlide" Target="../notesSlides/notesSlide23.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24.xml.rels><?xml version="1.0" encoding="UTF-8" standalone="yes"?>
<Relationships xmlns="http://schemas.openxmlformats.org/package/2006/relationships"><Relationship Id="rId8" Type="http://schemas.openxmlformats.org/officeDocument/2006/relationships/chart" Target="../charts/chart24.xml"/><Relationship Id="rId3" Type="http://schemas.openxmlformats.org/officeDocument/2006/relationships/tags" Target="../tags/tag62.xml"/><Relationship Id="rId7" Type="http://schemas.openxmlformats.org/officeDocument/2006/relationships/image" Target="../media/image2.emf"/><Relationship Id="rId2" Type="http://schemas.openxmlformats.org/officeDocument/2006/relationships/tags" Target="../tags/tag61.xml"/><Relationship Id="rId1" Type="http://schemas.openxmlformats.org/officeDocument/2006/relationships/vmlDrawing" Target="../drawings/vmlDrawing36.vml"/><Relationship Id="rId6" Type="http://schemas.openxmlformats.org/officeDocument/2006/relationships/oleObject" Target="../embeddings/oleObject36.bin"/><Relationship Id="rId5" Type="http://schemas.openxmlformats.org/officeDocument/2006/relationships/notesSlide" Target="../notesSlides/notesSlide24.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20.xml"/><Relationship Id="rId7" Type="http://schemas.openxmlformats.org/officeDocument/2006/relationships/image" Target="../media/image2.emf"/><Relationship Id="rId2" Type="http://schemas.openxmlformats.org/officeDocument/2006/relationships/tags" Target="../tags/tag19.xml"/><Relationship Id="rId1" Type="http://schemas.openxmlformats.org/officeDocument/2006/relationships/vmlDrawing" Target="../drawings/vmlDrawing15.vml"/><Relationship Id="rId6" Type="http://schemas.openxmlformats.org/officeDocument/2006/relationships/oleObject" Target="../embeddings/oleObject15.bin"/><Relationship Id="rId5" Type="http://schemas.openxmlformats.org/officeDocument/2006/relationships/notesSlide" Target="../notesSlides/notesSlide3.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22.xml"/><Relationship Id="rId7" Type="http://schemas.openxmlformats.org/officeDocument/2006/relationships/image" Target="../media/image2.emf"/><Relationship Id="rId2" Type="http://schemas.openxmlformats.org/officeDocument/2006/relationships/tags" Target="../tags/tag21.xml"/><Relationship Id="rId1" Type="http://schemas.openxmlformats.org/officeDocument/2006/relationships/vmlDrawing" Target="../drawings/vmlDrawing16.vml"/><Relationship Id="rId6" Type="http://schemas.openxmlformats.org/officeDocument/2006/relationships/oleObject" Target="../embeddings/oleObject16.bin"/><Relationship Id="rId5" Type="http://schemas.openxmlformats.org/officeDocument/2006/relationships/notesSlide" Target="../notesSlides/notesSlide4.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5.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24.xml"/><Relationship Id="rId7" Type="http://schemas.openxmlformats.org/officeDocument/2006/relationships/image" Target="../media/image2.emf"/><Relationship Id="rId2" Type="http://schemas.openxmlformats.org/officeDocument/2006/relationships/tags" Target="../tags/tag23.xml"/><Relationship Id="rId1" Type="http://schemas.openxmlformats.org/officeDocument/2006/relationships/vmlDrawing" Target="../drawings/vmlDrawing17.vml"/><Relationship Id="rId6" Type="http://schemas.openxmlformats.org/officeDocument/2006/relationships/oleObject" Target="../embeddings/oleObject17.bin"/><Relationship Id="rId5" Type="http://schemas.openxmlformats.org/officeDocument/2006/relationships/notesSlide" Target="../notesSlides/notesSlide5.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6.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tags" Target="../tags/tag26.xml"/><Relationship Id="rId7" Type="http://schemas.openxmlformats.org/officeDocument/2006/relationships/image" Target="../media/image2.emf"/><Relationship Id="rId2" Type="http://schemas.openxmlformats.org/officeDocument/2006/relationships/tags" Target="../tags/tag25.xml"/><Relationship Id="rId1" Type="http://schemas.openxmlformats.org/officeDocument/2006/relationships/vmlDrawing" Target="../drawings/vmlDrawing18.vml"/><Relationship Id="rId6" Type="http://schemas.openxmlformats.org/officeDocument/2006/relationships/oleObject" Target="../embeddings/oleObject18.bin"/><Relationship Id="rId5" Type="http://schemas.openxmlformats.org/officeDocument/2006/relationships/notesSlide" Target="../notesSlides/notesSlide6.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tags" Target="../tags/tag28.xml"/><Relationship Id="rId7" Type="http://schemas.openxmlformats.org/officeDocument/2006/relationships/image" Target="../media/image2.emf"/><Relationship Id="rId2" Type="http://schemas.openxmlformats.org/officeDocument/2006/relationships/tags" Target="../tags/tag27.xml"/><Relationship Id="rId1" Type="http://schemas.openxmlformats.org/officeDocument/2006/relationships/vmlDrawing" Target="../drawings/vmlDrawing19.vml"/><Relationship Id="rId6" Type="http://schemas.openxmlformats.org/officeDocument/2006/relationships/oleObject" Target="../embeddings/oleObject19.bin"/><Relationship Id="rId5" Type="http://schemas.openxmlformats.org/officeDocument/2006/relationships/notesSlide" Target="../notesSlides/notesSlide7.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tags" Target="../tags/tag30.xml"/><Relationship Id="rId7" Type="http://schemas.openxmlformats.org/officeDocument/2006/relationships/image" Target="../media/image2.emf"/><Relationship Id="rId2" Type="http://schemas.openxmlformats.org/officeDocument/2006/relationships/tags" Target="../tags/tag29.xml"/><Relationship Id="rId1" Type="http://schemas.openxmlformats.org/officeDocument/2006/relationships/vmlDrawing" Target="../drawings/vmlDrawing20.vml"/><Relationship Id="rId6" Type="http://schemas.openxmlformats.org/officeDocument/2006/relationships/oleObject" Target="../embeddings/oleObject20.bin"/><Relationship Id="rId5" Type="http://schemas.openxmlformats.org/officeDocument/2006/relationships/notesSlide" Target="../notesSlides/notesSlide8.xml"/><Relationship Id="rId4" Type="http://schemas.openxmlformats.org/officeDocument/2006/relationships/slideLayout" Target="../slideLayouts/slideLayout1.xml"/><Relationship Id="rId9" Type="http://schemas.openxmlformats.org/officeDocument/2006/relationships/image" Target="../media/image3.emf"/></Relationships>
</file>

<file path=ppt/slides/_rels/slide9.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tags" Target="../tags/tag32.xml"/><Relationship Id="rId7" Type="http://schemas.openxmlformats.org/officeDocument/2006/relationships/image" Target="../media/image2.emf"/><Relationship Id="rId2" Type="http://schemas.openxmlformats.org/officeDocument/2006/relationships/tags" Target="../tags/tag31.xml"/><Relationship Id="rId1" Type="http://schemas.openxmlformats.org/officeDocument/2006/relationships/vmlDrawing" Target="../drawings/vmlDrawing21.vml"/><Relationship Id="rId6" Type="http://schemas.openxmlformats.org/officeDocument/2006/relationships/oleObject" Target="../embeddings/oleObject21.bin"/><Relationship Id="rId5" Type="http://schemas.openxmlformats.org/officeDocument/2006/relationships/notesSlide" Target="../notesSlides/notesSlide9.xml"/><Relationship Id="rId4" Type="http://schemas.openxmlformats.org/officeDocument/2006/relationships/slideLayout" Target="../slideLayouts/slideLayout1.xml"/><Relationship Id="rId9"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801278338"/>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7688"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mj-cs"/>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buFont typeface="Wingdings" pitchFamily="2" charset="2"/>
              <a:buNone/>
              <a:defRPr/>
            </a:pPr>
            <a:r>
              <a:rPr lang="de-DE" dirty="0">
                <a:latin typeface="Arial" charset="0"/>
                <a:cs typeface="Arial" charset="0"/>
              </a:rPr>
              <a:t>Die Ansoff-Matrix (auch: Produkt-Markt-Matrix oder Marktfeldstrategie) stellt ein Konzept zur Planung von Wachstumsstrategien dar. </a:t>
            </a:r>
          </a:p>
          <a:p>
            <a:pPr>
              <a:lnSpc>
                <a:spcPct val="150000"/>
              </a:lnSpc>
              <a:buFont typeface="Wingdings" pitchFamily="2" charset="2"/>
              <a:buNone/>
              <a:defRPr/>
            </a:pPr>
            <a:r>
              <a:rPr lang="de-DE" dirty="0">
                <a:latin typeface="Arial" charset="0"/>
                <a:cs typeface="Arial" charset="0"/>
              </a:rPr>
              <a:t>Voraussetzung der Matrix ist, dass Märkte und Produkte das Wachstum der Unternehmen beeinflussen.</a:t>
            </a:r>
          </a:p>
          <a:p>
            <a:pPr>
              <a:lnSpc>
                <a:spcPct val="150000"/>
              </a:lnSpc>
              <a:buFont typeface="Wingdings" pitchFamily="2" charset="2"/>
              <a:buNone/>
              <a:defRPr/>
            </a:pPr>
            <a:r>
              <a:rPr lang="de-DE" dirty="0">
                <a:latin typeface="Arial" charset="0"/>
                <a:cs typeface="Arial" charset="0"/>
              </a:rPr>
              <a:t>Unterschieden werden vier strategische Optionen zur Erreichung von Wachstum: </a:t>
            </a:r>
          </a:p>
          <a:p>
            <a:pPr marL="1028700" lvl="1">
              <a:lnSpc>
                <a:spcPct val="150000"/>
              </a:lnSpc>
              <a:buFont typeface="Wingdings" panose="05000000000000000000" pitchFamily="2" charset="2"/>
              <a:buChar char="§"/>
              <a:defRPr/>
            </a:pPr>
            <a:r>
              <a:rPr lang="de-DE" dirty="0">
                <a:latin typeface="Arial" charset="0"/>
                <a:cs typeface="Arial" charset="0"/>
              </a:rPr>
              <a:t>Marktdurchdringung, </a:t>
            </a:r>
          </a:p>
          <a:p>
            <a:pPr marL="1028700" lvl="1">
              <a:lnSpc>
                <a:spcPct val="150000"/>
              </a:lnSpc>
              <a:buFont typeface="Wingdings" panose="05000000000000000000" pitchFamily="2" charset="2"/>
              <a:buChar char="§"/>
              <a:defRPr/>
            </a:pPr>
            <a:r>
              <a:rPr lang="de-DE" dirty="0">
                <a:latin typeface="Arial" charset="0"/>
                <a:cs typeface="Arial" charset="0"/>
              </a:rPr>
              <a:t>Marktentwicklung</a:t>
            </a:r>
          </a:p>
          <a:p>
            <a:pPr marL="1028700" lvl="1">
              <a:lnSpc>
                <a:spcPct val="150000"/>
              </a:lnSpc>
              <a:buFont typeface="Wingdings" panose="05000000000000000000" pitchFamily="2" charset="2"/>
              <a:buChar char="§"/>
              <a:defRPr/>
            </a:pPr>
            <a:r>
              <a:rPr lang="de-DE" dirty="0">
                <a:latin typeface="Arial" charset="0"/>
                <a:cs typeface="Arial" charset="0"/>
              </a:rPr>
              <a:t>Produktentwicklung/Produktmodifikation</a:t>
            </a:r>
          </a:p>
          <a:p>
            <a:pPr marL="1028700" lvl="1">
              <a:lnSpc>
                <a:spcPct val="150000"/>
              </a:lnSpc>
              <a:buFont typeface="Wingdings" panose="05000000000000000000" pitchFamily="2" charset="2"/>
              <a:buChar char="§"/>
              <a:defRPr/>
            </a:pPr>
            <a:r>
              <a:rPr lang="de-DE" dirty="0">
                <a:latin typeface="Arial" charset="0"/>
                <a:cs typeface="Arial" charset="0"/>
              </a:rPr>
              <a:t>Diversifikation/Innovation </a:t>
            </a:r>
          </a:p>
          <a:p>
            <a:pPr>
              <a:lnSpc>
                <a:spcPct val="150000"/>
              </a:lnSpc>
              <a:defRPr/>
            </a:pPr>
            <a:r>
              <a:rPr lang="de-DE" dirty="0">
                <a:latin typeface="Arial" charset="0"/>
                <a:cs typeface="Arial" charset="0"/>
              </a:rPr>
              <a:t>Die vier Kernstrategien ergeben sich aus der Kombination von bestehenden, oder neuen Produkten/Dienstleistungen bzw. Märkten. </a:t>
            </a:r>
          </a:p>
          <a:p>
            <a:pPr algn="just">
              <a:lnSpc>
                <a:spcPct val="150000"/>
              </a:lnSpc>
              <a:buFont typeface="Wingdings" pitchFamily="2" charset="2"/>
              <a:buNone/>
              <a:defRPr/>
            </a:pPr>
            <a:endParaRPr lang="de-DE" dirty="0">
              <a:latin typeface="Arial" charset="0"/>
              <a:cs typeface="Arial" charset="0"/>
            </a:endParaRP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rPr>
              <a:t>Ansoff‘sche Matrix</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Analyse der Ausgangssituation bspw. unter Einsatz einer SWOT-Analyse</a:t>
            </a:r>
          </a:p>
          <a:p>
            <a:pPr marL="400050" indent="-400050" algn="l">
              <a:buFont typeface="+mj-lt"/>
              <a:buAutoNum type="romanUcPeriod"/>
            </a:pPr>
            <a:r>
              <a:rPr lang="de-DE" altLang="de-DE" sz="1600" dirty="0"/>
              <a:t>Darstellung der verschiedenen Strategieoptionen: zunächst das aktuelle Produkt-Markt-Feld skizzieren, anschließend die vier skizzierten Wachstumsstrategien nach Ansoff auf das eigene Unternehmen übertragen und jeden Quadrant für das eigene Unternehmen individualisieren</a:t>
            </a:r>
          </a:p>
          <a:p>
            <a:pPr marL="400050" indent="-400050" algn="l">
              <a:buFont typeface="+mj-lt"/>
              <a:buAutoNum type="romanUcPeriod"/>
            </a:pPr>
            <a:r>
              <a:rPr lang="de-DE" altLang="de-DE" sz="1600" dirty="0"/>
              <a:t>Auswahl geeigneter, zielgerichteter Wachstumsstrategien basierend auf den festgelegten Unternehmensstärken und –schwächen, sowie externen Herausforderungen</a:t>
            </a:r>
          </a:p>
          <a:p>
            <a:pPr marL="400050" indent="-400050" algn="l">
              <a:buFont typeface="+mj-lt"/>
              <a:buAutoNum type="romanUcPeriod"/>
            </a:pPr>
            <a:r>
              <a:rPr lang="de-DE" altLang="de-DE" sz="1600" dirty="0"/>
              <a:t>Kompakte Abbildung und Zusammenfassung der gesamten Wachstumsstrategie für die weiteren operativen Schritte </a:t>
            </a:r>
          </a:p>
          <a:p>
            <a:pPr marL="400050" indent="-400050">
              <a:buFont typeface="+mj-lt"/>
              <a:buAutoNum type="romanUcPeriod"/>
            </a:pPr>
            <a:endParaRPr lang="de-DE" altLang="de-DE" sz="1600" dirty="0"/>
          </a:p>
          <a:p>
            <a:pPr marL="400050" indent="-400050">
              <a:buFont typeface="+mj-lt"/>
              <a:buAutoNum type="romanUcPeriod"/>
            </a:pPr>
            <a:endParaRPr lang="de-DE" altLang="de-DE" sz="1600" dirty="0"/>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BDDA179D-6C1C-4862-AB8B-8C5205C8E192}"/>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E9108B45-63B9-4278-92F1-EA1C6CC885EC}"/>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 xmlns:a16="http://schemas.microsoft.com/office/drawing/2014/main" id="{4DA8AC57-5678-4BEA-8071-90BA568FE83F}"/>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4E2D0984-6412-4BB3-A500-54EF5E36D8BB}"/>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C5ABCAB0-EDDD-43AB-8ECD-0BFEC7C85A07}"/>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B646C705-07EE-44B0-B34A-EFBC2503D621}"/>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09A9FE1B-5AE6-421A-B080-C54A98AD9B39}"/>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3987660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66911559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745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Das leistungswertorientierte Risikomanagement ist eine Methode, welche den planvollen Umgang mit Chancen und Risiken ermöglicht. Basierend auf einer gezielten Risikoanalyse und Risikopolitik zielt das leistungs-wertorientiertes Risikomanagement darauf ab, die sich bietenden unternehmerischen Chancen optimal </a:t>
            </a:r>
            <a:r>
              <a:rPr lang="de-DE" dirty="0" err="1">
                <a:latin typeface="Arial" charset="0"/>
                <a:cs typeface="Arial" charset="0"/>
              </a:rPr>
              <a:t>auszu</a:t>
            </a:r>
            <a:r>
              <a:rPr lang="de-DE" dirty="0">
                <a:latin typeface="Arial" charset="0"/>
                <a:cs typeface="Arial" charset="0"/>
              </a:rPr>
              <a:t>-schöpfen. Die mit der Geschäftstätigkeit verbundenen Risiken werden nur dann eingegangen, wenn damit ein entsprechender Mehrwert zu schaffen ist. Die Methode geht dabei von den Unternehmenszielen aus und zeigt leistungswirtschaftliche Wege und Maßnahmen auf, durch welche die Zielerreichung gesichert wird. Gerade bei disruptiven Technologien ist ein leistungswertorientiertes Risikomanagement relevant, um relevante Technologien umzusetzen, welche einen Mehrwert erzielen.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2800" b="1" dirty="0">
                <a:solidFill>
                  <a:schemeClr val="bg1"/>
                </a:solidFill>
                <a:latin typeface="Arial" panose="020B0604020202020204" pitchFamily="34" charset="0"/>
                <a:cs typeface="Arial" panose="020B0604020202020204" pitchFamily="34" charset="0"/>
              </a:rPr>
              <a:t>Methodenprofil</a:t>
            </a:r>
            <a:br>
              <a:rPr lang="de-DE" altLang="de-DE" sz="2800" b="1" dirty="0">
                <a:solidFill>
                  <a:schemeClr val="bg1"/>
                </a:solidFill>
                <a:latin typeface="Arial" panose="020B0604020202020204" pitchFamily="34" charset="0"/>
                <a:cs typeface="Arial" panose="020B0604020202020204" pitchFamily="34" charset="0"/>
              </a:rPr>
            </a:br>
            <a:r>
              <a:rPr lang="de-DE" altLang="de-DE" sz="2400" b="1" dirty="0">
                <a:solidFill>
                  <a:schemeClr val="bg1"/>
                </a:solidFill>
                <a:latin typeface="Arial" panose="020B0604020202020204" pitchFamily="34" charset="0"/>
                <a:cs typeface="Arial" panose="020B0604020202020204" pitchFamily="34" charset="0"/>
              </a:rPr>
              <a:t>Leistungswertorientiertes Risikomanagement</a:t>
            </a:r>
            <a:endParaRPr lang="de-DE" altLang="de-DE" sz="2800"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Vollständige Erfassung aller relevanten Risiken und Schadensgefahren anhand spezifischer Tools der Risikoidentifikation.</a:t>
            </a:r>
          </a:p>
          <a:p>
            <a:pPr marL="400050" indent="-400050" algn="l">
              <a:buFont typeface="+mj-lt"/>
              <a:buAutoNum type="romanUcPeriod"/>
            </a:pPr>
            <a:r>
              <a:rPr lang="de-DE" altLang="de-DE" dirty="0"/>
              <a:t>Priorisierung der Risiken und Aufzeigen der Ansatzpunkte für die Risikohand-</a:t>
            </a:r>
            <a:r>
              <a:rPr lang="de-DE" altLang="de-DE" dirty="0" err="1"/>
              <a:t>habung</a:t>
            </a:r>
            <a:r>
              <a:rPr lang="de-DE" altLang="de-DE" dirty="0"/>
              <a:t> durch einen Methoden-Mix zur Risikoanalyse und -bewertung (u.a. Chancen-Risiko-Kalkül, Sensitivitäts-analyse, Value at Risk).</a:t>
            </a:r>
          </a:p>
          <a:p>
            <a:pPr marL="400050" indent="-400050" algn="l">
              <a:buFont typeface="+mj-lt"/>
              <a:buAutoNum type="romanUcPeriod"/>
            </a:pPr>
            <a:r>
              <a:rPr lang="de-DE" altLang="de-DE" dirty="0"/>
              <a:t>Ableiten von aktiven und passiven Risikohandhabungsstrategien, um die Auswirkungen im Risikoeintrittsfall zu kompensieren.</a:t>
            </a:r>
          </a:p>
          <a:p>
            <a:pPr marL="400050" indent="-400050" algn="l">
              <a:buFont typeface="+mj-lt"/>
              <a:buAutoNum type="romanUcPeriod"/>
            </a:pPr>
            <a:r>
              <a:rPr lang="de-DE" altLang="de-DE" dirty="0"/>
              <a:t>Risikocontrolling unter Zuhilfenahme einer Risk-</a:t>
            </a:r>
            <a:r>
              <a:rPr lang="de-DE" altLang="de-DE" dirty="0" err="1"/>
              <a:t>Map</a:t>
            </a:r>
            <a:r>
              <a:rPr lang="de-DE" altLang="de-DE" dirty="0"/>
              <a: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BF8D72AA-543E-47A4-89AD-58688ADD18D7}"/>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2A6B6057-DE02-4B14-961F-DD0860278B49}"/>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7255ABC2-1695-4605-96A0-AC6950ECF32A}"/>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DE6C3FB8-4A47-4DB7-BE63-13337A70C7EF}"/>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054C60BF-E940-4708-A4DA-527AFE13CA7C}"/>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735F7051-3E64-4914-8569-372EE3F49340}"/>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F9E1DB78-643F-49A7-84C8-FC32C297CA07}"/>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482257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004702116"/>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8478"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In jedem Projekt gewinnen Teilnehmer Erkenntnisse, die für zukünftige Teams bzw. Mitarbeiter mit ähnlichen Problemstellungen von Relevanz sein können. Mit der Anwendung von </a:t>
            </a:r>
            <a:r>
              <a:rPr lang="de-DE" dirty="0" err="1">
                <a:latin typeface="Arial" charset="0"/>
                <a:cs typeface="Arial" charset="0"/>
              </a:rPr>
              <a:t>Lessons</a:t>
            </a:r>
            <a:r>
              <a:rPr lang="de-DE" dirty="0">
                <a:latin typeface="Arial" charset="0"/>
                <a:cs typeface="Arial" charset="0"/>
              </a:rPr>
              <a:t> </a:t>
            </a:r>
            <a:r>
              <a:rPr lang="de-DE" dirty="0" err="1">
                <a:latin typeface="Arial" charset="0"/>
                <a:cs typeface="Arial" charset="0"/>
              </a:rPr>
              <a:t>Learned</a:t>
            </a:r>
            <a:r>
              <a:rPr lang="de-DE" dirty="0">
                <a:latin typeface="Arial" charset="0"/>
                <a:cs typeface="Arial" charset="0"/>
              </a:rPr>
              <a:t> wird das Lernen v.a. aus Fehlern, aber auch aus Erfolgen und darauf basierend der Aufbau von Wissen bezeichnet. Des Weiteren versteht man darunter eine systematische Dokumentation und Aufbereitung der Erfahrungen, um sie zu speichern und anderen Personen der Organisation zur Verfügung stellen zu können. Somit werden nicht nur die Wissensbereiche eines Unternehmens unterstützt, sondern es wird möglichst auch die Wiederholung von Fehlern vermieden und damit die Effizienz gesteigert.</a:t>
            </a:r>
          </a:p>
          <a:p>
            <a:pPr>
              <a:lnSpc>
                <a:spcPct val="150000"/>
              </a:lnSpc>
              <a:defRPr/>
            </a:pPr>
            <a:r>
              <a:rPr lang="de-DE" dirty="0">
                <a:latin typeface="Arial" charset="0"/>
                <a:cs typeface="Arial" charset="0"/>
              </a:rPr>
              <a:t>Voraussetzung für die Anwendung dieser Methode ist eine offene Fehlerkultur und die Akzeptanz durch Mitarbeiter und Führungskräfte.</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err="1">
                <a:solidFill>
                  <a:schemeClr val="bg1"/>
                </a:solidFill>
                <a:latin typeface="Arial" panose="020B0604020202020204" pitchFamily="34" charset="0"/>
                <a:cs typeface="Arial" panose="020B0604020202020204" pitchFamily="34" charset="0"/>
              </a:rPr>
              <a:t>Lessons</a:t>
            </a:r>
            <a:r>
              <a:rPr lang="de-DE" altLang="de-DE" sz="4400" b="1" dirty="0">
                <a:solidFill>
                  <a:srgbClr val="FF0000"/>
                </a:solidFill>
                <a:latin typeface="Arial" panose="020B0604020202020204" pitchFamily="34" charset="0"/>
                <a:cs typeface="Arial" panose="020B0604020202020204" pitchFamily="34" charset="0"/>
              </a:rPr>
              <a:t> </a:t>
            </a:r>
            <a:r>
              <a:rPr lang="de-DE" altLang="de-DE" sz="4400" b="1" dirty="0" err="1">
                <a:solidFill>
                  <a:schemeClr val="bg1"/>
                </a:solidFill>
                <a:latin typeface="Arial" panose="020B0604020202020204" pitchFamily="34" charset="0"/>
                <a:cs typeface="Arial" panose="020B0604020202020204" pitchFamily="34" charset="0"/>
              </a:rPr>
              <a:t>Learned</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Um eine systematische Aufbereitung gemachter Erfahrungen zu garantieren, muss die Methode der </a:t>
            </a:r>
            <a:r>
              <a:rPr lang="de-DE" altLang="de-DE" sz="1600" dirty="0" err="1"/>
              <a:t>Lessons</a:t>
            </a:r>
            <a:r>
              <a:rPr lang="de-DE" altLang="de-DE" sz="1600" dirty="0"/>
              <a:t> </a:t>
            </a:r>
            <a:r>
              <a:rPr lang="de-DE" altLang="de-DE" sz="1600" dirty="0" err="1"/>
              <a:t>Learned</a:t>
            </a:r>
            <a:r>
              <a:rPr lang="de-DE" altLang="de-DE" sz="1600" dirty="0"/>
              <a:t> in bestehende Projektabläufe eingebettet werden.</a:t>
            </a:r>
          </a:p>
          <a:p>
            <a:pPr marL="400050" indent="-400050" algn="l">
              <a:buFont typeface="+mj-lt"/>
              <a:buAutoNum type="romanUcPeriod"/>
            </a:pPr>
            <a:r>
              <a:rPr lang="de-DE" altLang="de-DE" sz="1600" dirty="0"/>
              <a:t>Vor dem Projektauftrag bzw. der Projektdurchführung werden eventuell relevante Erkenntnisse aus vorherigen Projekten berücksichtigt.</a:t>
            </a:r>
          </a:p>
          <a:p>
            <a:pPr marL="400050" indent="-400050" algn="l">
              <a:buFont typeface="+mj-lt"/>
              <a:buAutoNum type="romanUcPeriod"/>
            </a:pPr>
            <a:r>
              <a:rPr lang="de-DE" altLang="de-DE" sz="1600" dirty="0"/>
              <a:t>Nach jedem durchgeführten Projekt erfolgt eine Selbstreflexion und die systematische Aufbereitung und Dokumentation der gemachten Erfahrungen.</a:t>
            </a:r>
          </a:p>
          <a:p>
            <a:pPr marL="400050" indent="-400050" algn="l">
              <a:buFont typeface="+mj-lt"/>
              <a:buAutoNum type="romanUcPeriod"/>
            </a:pPr>
            <a:r>
              <a:rPr lang="de-DE" altLang="de-DE" sz="1600" dirty="0"/>
              <a:t>Die Struktur der Dokumentation sollte vorher festgelegt werden, um die Erfahrungen einheitlich z.B. in Datenbanken ablegen zu können.</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A05FA8EA-54DB-4533-9A6B-60C6F0556985}"/>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58AAD72B-4F5B-42B2-AF65-A116F3EBE3E5}"/>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E4C18C1D-A2BA-4806-A1B8-06B7461BBE7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1C4C3987-D592-4C58-B552-22D2E24A5DC6}"/>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497D6331-7805-47CB-83D9-68480950C50F}"/>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DB5FED45-6C33-4E0B-8C8A-40CCE2D32CF8}"/>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956B0581-F61B-4221-8E94-642F367093F1}"/>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506323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973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mj-cs"/>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buFont typeface="Wingdings" pitchFamily="2" charset="2"/>
              <a:buNone/>
              <a:defRPr/>
            </a:pPr>
            <a:r>
              <a:rPr lang="de-DE" dirty="0">
                <a:latin typeface="Arial" charset="0"/>
                <a:cs typeface="Arial" charset="0"/>
              </a:rPr>
              <a:t>Die Lückenanalyse zeigt die strategische Lücke auf, indem sie den Unterschied zwischen den strategischen Zielen und der aktuellen Unternehmensprognose herausstellt. </a:t>
            </a:r>
            <a:br>
              <a:rPr lang="de-DE" dirty="0">
                <a:latin typeface="Arial" charset="0"/>
                <a:cs typeface="Arial" charset="0"/>
              </a:rPr>
            </a:br>
            <a:r>
              <a:rPr lang="de-DE" dirty="0">
                <a:latin typeface="Arial" charset="0"/>
                <a:cs typeface="Arial" charset="0"/>
              </a:rPr>
              <a:t>Bei der Lückenanalyse wird die gewünschte Entwicklung einer Zielgröße (z.B. Umsatz oder Gewinn) dem Verlauf dieser Größe gegenübergestellt, der bei der derzeit verfolgten Strategie erwartet wird. Die Abweichung zwischen beiden Entwicklungen offenbart eine strategische Lücke und deutet auf die Notwendigkeit einer Strategieänderung/-anpassung hin (z.B. Entwicklung und Einführung neuer Produkte). Lückenanalysen werden im Rahmen der Unternehmensplanung systematisch durchgeführt, um das Management auf künftige Probleme aufmerksam zu machen.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rPr>
              <a:t>Lückenanalyse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Erstellung eines Koordinatensystems</a:t>
            </a:r>
          </a:p>
          <a:p>
            <a:pPr marL="400050" indent="-400050" algn="l">
              <a:buFont typeface="+mj-lt"/>
              <a:buAutoNum type="romanUcPeriod"/>
            </a:pPr>
            <a:r>
              <a:rPr lang="de-DE" altLang="de-DE" sz="1600" dirty="0"/>
              <a:t>Eintragen des strategischen Ziels zu einem bestimmten Zeitpunkt und Weg bis dahin </a:t>
            </a:r>
          </a:p>
          <a:p>
            <a:pPr marL="400050" indent="-400050" algn="l">
              <a:buFont typeface="+mj-lt"/>
              <a:buAutoNum type="romanUcPeriod"/>
            </a:pPr>
            <a:r>
              <a:rPr lang="de-DE" altLang="de-DE" sz="1600" dirty="0"/>
              <a:t>Hochrechnung des derzeitigen Zustands</a:t>
            </a:r>
          </a:p>
          <a:p>
            <a:pPr marL="400050" indent="-400050" algn="l">
              <a:buFont typeface="+mj-lt"/>
              <a:buAutoNum type="romanUcPeriod"/>
            </a:pPr>
            <a:r>
              <a:rPr lang="de-DE" altLang="de-DE" sz="1600" dirty="0"/>
              <a:t>Darstellung der Entwicklung nach Einsatz von operativen Maßnahmen </a:t>
            </a:r>
          </a:p>
          <a:p>
            <a:pPr marL="400050" indent="-400050" algn="l">
              <a:buFont typeface="+mj-lt"/>
              <a:buAutoNum type="romanUcPeriod"/>
            </a:pPr>
            <a:r>
              <a:rPr lang="de-DE" altLang="de-DE" sz="1600" dirty="0"/>
              <a:t>Bestimmung der operativen Lücke </a:t>
            </a:r>
          </a:p>
          <a:p>
            <a:pPr marL="400050" indent="-400050" algn="l">
              <a:buFont typeface="+mj-lt"/>
              <a:buAutoNum type="romanUcPeriod"/>
            </a:pPr>
            <a:r>
              <a:rPr lang="de-DE" altLang="de-DE" sz="1600" dirty="0"/>
              <a:t>Bestimmung der strategischen Lücke </a:t>
            </a:r>
          </a:p>
          <a:p>
            <a:pPr marL="400050" indent="-400050" algn="l">
              <a:buFont typeface="+mj-lt"/>
              <a:buAutoNum type="romanUcPeriod"/>
            </a:pPr>
            <a:r>
              <a:rPr lang="de-DE" altLang="de-DE" sz="1600" dirty="0"/>
              <a:t>Erarbeitung von strategischen Maßnahmen zur Schließung der strategischen Lücke</a:t>
            </a:r>
          </a:p>
          <a:p>
            <a:pPr marL="400050" indent="-400050" algn="l">
              <a:buFont typeface="+mj-lt"/>
              <a:buAutoNum type="romanUcPeriod"/>
            </a:pPr>
            <a:r>
              <a:rPr lang="de-DE" altLang="de-DE" sz="1600" dirty="0"/>
              <a:t>Definieren von Meilensteinen zur regelmäßigen Überprüfung der operativen und strategischen Maßnahmen </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3BA5575D-0118-46D0-A28E-A7E2DAE4925E}"/>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04B6231A-1E67-4826-9435-3AA42524602B}"/>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A77F8F4B-1787-4CAB-9780-47519374E988}"/>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4A698153-BC95-40BD-B997-0185EEE7E634}"/>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F0AD888F-62E2-4A0F-9D31-2805D23BDA1B}"/>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E2B28794-8913-472B-BC25-2B6C779827FD}"/>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FDB0F03A-C60F-4A14-ADEE-3F4B8C1D2381}"/>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44403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961847961"/>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08336"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Unter </a:t>
            </a:r>
            <a:r>
              <a:rPr lang="de-DE" dirty="0" err="1">
                <a:latin typeface="Arial" charset="0"/>
                <a:cs typeface="Arial" charset="0"/>
              </a:rPr>
              <a:t>Make</a:t>
            </a:r>
            <a:r>
              <a:rPr lang="de-DE" dirty="0">
                <a:latin typeface="Arial" charset="0"/>
                <a:cs typeface="Arial" charset="0"/>
              </a:rPr>
              <a:t> </a:t>
            </a:r>
            <a:r>
              <a:rPr lang="de-DE" dirty="0" err="1">
                <a:latin typeface="Arial" charset="0"/>
                <a:cs typeface="Arial" charset="0"/>
              </a:rPr>
              <a:t>or</a:t>
            </a:r>
            <a:r>
              <a:rPr lang="de-DE" dirty="0">
                <a:latin typeface="Arial" charset="0"/>
                <a:cs typeface="Arial" charset="0"/>
              </a:rPr>
              <a:t> Buy (</a:t>
            </a:r>
            <a:r>
              <a:rPr lang="de-DE" dirty="0" err="1">
                <a:latin typeface="Arial" charset="0"/>
                <a:cs typeface="Arial" charset="0"/>
              </a:rPr>
              <a:t>MoB</a:t>
            </a:r>
            <a:r>
              <a:rPr lang="de-DE" dirty="0">
                <a:latin typeface="Arial" charset="0"/>
                <a:cs typeface="Arial" charset="0"/>
              </a:rPr>
              <a:t>) wird die Entscheidung bezüglich Eigenfertigung oder Fremdbezug von Produkten, Verfahren und Dienstleistungen verstanden. Die </a:t>
            </a:r>
            <a:r>
              <a:rPr lang="de-DE" dirty="0" err="1">
                <a:latin typeface="Arial" charset="0"/>
                <a:cs typeface="Arial" charset="0"/>
              </a:rPr>
              <a:t>Make</a:t>
            </a:r>
            <a:r>
              <a:rPr lang="de-DE" dirty="0">
                <a:latin typeface="Arial" charset="0"/>
                <a:cs typeface="Arial" charset="0"/>
              </a:rPr>
              <a:t> </a:t>
            </a:r>
            <a:r>
              <a:rPr lang="de-DE" dirty="0" err="1">
                <a:latin typeface="Arial" charset="0"/>
                <a:cs typeface="Arial" charset="0"/>
              </a:rPr>
              <a:t>or</a:t>
            </a:r>
            <a:r>
              <a:rPr lang="de-DE" dirty="0">
                <a:latin typeface="Arial" charset="0"/>
                <a:cs typeface="Arial" charset="0"/>
              </a:rPr>
              <a:t> Buy-Entscheidung beeinflusst die wettbewerbsstrategische Position eines Unternehmens, die Personalstruktur, die Kapitalbindung im Umlauf- und Anlagevermögen wie auch den Komplexitätsgrad der Ablauforganisation stark. Daher ist eine umfassende Untersuchung der Potenziale und Risiken der Entscheidung unumgänglich. Die </a:t>
            </a:r>
            <a:r>
              <a:rPr lang="de-DE" dirty="0" err="1">
                <a:latin typeface="Arial" charset="0"/>
                <a:cs typeface="Arial" charset="0"/>
              </a:rPr>
              <a:t>Make</a:t>
            </a:r>
            <a:r>
              <a:rPr lang="de-DE" dirty="0">
                <a:latin typeface="Arial" charset="0"/>
                <a:cs typeface="Arial" charset="0"/>
              </a:rPr>
              <a:t> </a:t>
            </a:r>
            <a:r>
              <a:rPr lang="de-DE" dirty="0" err="1">
                <a:latin typeface="Arial" charset="0"/>
                <a:cs typeface="Arial" charset="0"/>
              </a:rPr>
              <a:t>or</a:t>
            </a:r>
            <a:r>
              <a:rPr lang="de-DE" dirty="0">
                <a:latin typeface="Arial" charset="0"/>
                <a:cs typeface="Arial" charset="0"/>
              </a:rPr>
              <a:t> Buy-Entscheidung in der Elektromobilität ist aufgrund neuer Technologie- und Geschäftsfelder nötig. Vor allem Fahrzeughersteller können nicht sämtliche Leistungen selbst erbringen. Leistungen wie beispielsweise die Batterietechnologie wird in Partnerschaften erstellt, oder fremdbezogen, um die Anforderungen des Marktes zu erfüllen und damit die Wettbewerbsfähigkeit zu erhalten.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err="1">
                <a:solidFill>
                  <a:schemeClr val="bg1"/>
                </a:solidFill>
                <a:latin typeface="Arial" panose="020B0604020202020204" pitchFamily="34" charset="0"/>
                <a:cs typeface="Arial" panose="020B0604020202020204" pitchFamily="34" charset="0"/>
              </a:rPr>
              <a:t>Make</a:t>
            </a:r>
            <a:r>
              <a:rPr lang="de-DE" altLang="de-DE" sz="4400" b="1" dirty="0">
                <a:solidFill>
                  <a:schemeClr val="bg1"/>
                </a:solidFill>
                <a:latin typeface="Arial" panose="020B0604020202020204" pitchFamily="34" charset="0"/>
                <a:cs typeface="Arial" panose="020B0604020202020204" pitchFamily="34" charset="0"/>
              </a:rPr>
              <a:t> </a:t>
            </a:r>
            <a:r>
              <a:rPr lang="de-DE" altLang="de-DE" sz="4400" b="1" dirty="0" err="1">
                <a:solidFill>
                  <a:schemeClr val="bg1"/>
                </a:solidFill>
                <a:latin typeface="Arial" panose="020B0604020202020204" pitchFamily="34" charset="0"/>
                <a:cs typeface="Arial" panose="020B0604020202020204" pitchFamily="34" charset="0"/>
              </a:rPr>
              <a:t>or</a:t>
            </a:r>
            <a:r>
              <a:rPr lang="de-DE" altLang="de-DE" sz="4400" b="1" dirty="0">
                <a:solidFill>
                  <a:schemeClr val="bg1"/>
                </a:solidFill>
                <a:latin typeface="Arial" panose="020B0604020202020204" pitchFamily="34" charset="0"/>
                <a:cs typeface="Arial" panose="020B0604020202020204" pitchFamily="34" charset="0"/>
              </a:rPr>
              <a:t> Buy</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Analyse der Produktkomponenten, Fertigungstechnologien, Dienstleistungs-prozesse und  Zentralfunktionen</a:t>
            </a:r>
          </a:p>
          <a:p>
            <a:pPr marL="400050" indent="-400050" algn="l">
              <a:buFont typeface="+mj-lt"/>
              <a:buAutoNum type="romanUcPeriod"/>
            </a:pPr>
            <a:r>
              <a:rPr lang="de-DE" altLang="de-DE" dirty="0"/>
              <a:t>Festlegung des Kerngeschäftsumfangs</a:t>
            </a:r>
          </a:p>
          <a:p>
            <a:pPr marL="400050" indent="-400050" algn="l">
              <a:buFont typeface="+mj-lt"/>
              <a:buAutoNum type="romanUcPeriod"/>
            </a:pPr>
            <a:r>
              <a:rPr lang="de-DE" altLang="de-DE" dirty="0"/>
              <a:t>Untersuchung der Interdependenzen zwischen Produkten, Prozessen und zentralen Funktionen</a:t>
            </a:r>
          </a:p>
          <a:p>
            <a:pPr marL="400050" indent="-400050" algn="l">
              <a:buFont typeface="+mj-lt"/>
              <a:buAutoNum type="romanUcPeriod"/>
            </a:pPr>
            <a:r>
              <a:rPr lang="de-DE" altLang="de-DE" dirty="0"/>
              <a:t>Erstellung eines Soll-Konzepts</a:t>
            </a:r>
          </a:p>
          <a:p>
            <a:pPr marL="400050" indent="-400050" algn="l">
              <a:buFont typeface="+mj-lt"/>
              <a:buAutoNum type="romanUcPeriod"/>
            </a:pPr>
            <a:r>
              <a:rPr lang="de-DE" altLang="de-DE" dirty="0"/>
              <a:t>Durchführung einer Kosten-Nutzen-Analyse, einer Fehlermöglichkeits- und Einflussanalyse zur Risikoabschätzung sowie einer Sensitivitätsanalyse</a:t>
            </a:r>
          </a:p>
          <a:p>
            <a:pPr marL="400050" indent="-400050" algn="l">
              <a:buFont typeface="+mj-lt"/>
              <a:buAutoNum type="romanUcPeriod"/>
            </a:pPr>
            <a:r>
              <a:rPr lang="de-DE" altLang="de-DE" dirty="0"/>
              <a:t>Stufenweise Durchführung einer konkreten Umsetzungsplanung</a:t>
            </a:r>
          </a:p>
          <a:p>
            <a:pPr marL="400050" indent="-400050" algn="l">
              <a:buFont typeface="+mj-lt"/>
              <a:buAutoNum type="romanUcPeriod"/>
            </a:pPr>
            <a:r>
              <a:rPr lang="de-DE" altLang="de-DE" dirty="0"/>
              <a:t>Begleitung durch Controlling</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585CA8EC-CED8-4020-9A2B-8BBCE4C2DB95}"/>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883DF2C6-87DC-4E2C-BC4A-B299D60ABFCE}"/>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166EB14C-64D1-4E9B-BC1F-3FC684B75117}"/>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C778481B-416E-433C-89C3-D5D13FA34E86}"/>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06F0AE04-6C1C-49D1-A607-F48E43EF2580}"/>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C8AA8CDB-CD0B-4763-80C3-F995D011904F}"/>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FCFD8303-EA4F-410C-825D-0FCA7DAC459F}"/>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916784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204989549"/>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11406"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Mit Hilfe von </a:t>
            </a:r>
            <a:r>
              <a:rPr lang="de-DE" dirty="0" err="1">
                <a:latin typeface="Arial" charset="0"/>
                <a:cs typeface="Arial" charset="0"/>
              </a:rPr>
              <a:t>Mind</a:t>
            </a:r>
            <a:r>
              <a:rPr lang="de-DE" dirty="0">
                <a:latin typeface="Arial" charset="0"/>
                <a:cs typeface="Arial" charset="0"/>
              </a:rPr>
              <a:t>-Mapping Techniken werden abstrakte und komplexe Zusammenhänge graphisch dargestellt. Ausgehend von einem zentralen Schlüsselwort werden in einer Baum-Struktur Begriffe und/oder weitere Schlüssel-wörter durch Verästelung zu verwandten Begriffen immer weiter ausdifferenziert. </a:t>
            </a:r>
            <a:r>
              <a:rPr lang="de-DE" dirty="0">
                <a:latin typeface="Arial"/>
                <a:cs typeface="Arial"/>
              </a:rPr>
              <a:t>Die Visualisierung von </a:t>
            </a:r>
            <a:r>
              <a:rPr lang="de-DE" dirty="0" err="1">
                <a:latin typeface="Arial"/>
                <a:cs typeface="Arial"/>
              </a:rPr>
              <a:t>Zusam-menhängen</a:t>
            </a:r>
            <a:r>
              <a:rPr lang="de-DE" dirty="0">
                <a:latin typeface="Arial"/>
                <a:cs typeface="Arial"/>
              </a:rPr>
              <a:t> schafft einen guten Überblick über ein spezielles Themengebiet. Das Assoziieren unterstützt bei der Suche nach relevanten Aspekten. </a:t>
            </a:r>
          </a:p>
          <a:p>
            <a:pPr>
              <a:lnSpc>
                <a:spcPct val="150000"/>
              </a:lnSpc>
              <a:defRPr/>
            </a:pPr>
            <a:r>
              <a:rPr lang="de-DE" dirty="0">
                <a:latin typeface="Arial"/>
                <a:cs typeface="Arial"/>
              </a:rPr>
              <a:t>Weiterhin wird das </a:t>
            </a:r>
            <a:r>
              <a:rPr lang="de-DE" dirty="0" err="1">
                <a:latin typeface="Arial"/>
                <a:cs typeface="Arial"/>
              </a:rPr>
              <a:t>Mind</a:t>
            </a:r>
            <a:r>
              <a:rPr lang="de-DE" dirty="0">
                <a:latin typeface="Arial"/>
                <a:cs typeface="Arial"/>
              </a:rPr>
              <a:t>-Mapping als Hilfe zum Brain-storming genutzt und kann sowohl individuell als auch im Team durchgeführt werden. Voraussetzung ist ein klar definierter Oberbegriff oder eine klar definierte Problem-stellung.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Mind-Map</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Disruptive Projektidee oder definierter zentraler Begriff </a:t>
            </a:r>
          </a:p>
          <a:p>
            <a:pPr marL="400050" indent="-400050" algn="l">
              <a:buFont typeface="+mj-lt"/>
              <a:buAutoNum type="romanUcPeriod"/>
            </a:pPr>
            <a:r>
              <a:rPr lang="de-DE" altLang="de-DE" dirty="0"/>
              <a:t>Ergänzung der verbundenen oder untergeordneten Begriffe </a:t>
            </a:r>
          </a:p>
          <a:p>
            <a:pPr marL="400050" indent="-400050" algn="l">
              <a:buFont typeface="+mj-lt"/>
              <a:buAutoNum type="romanUcPeriod"/>
            </a:pPr>
            <a:r>
              <a:rPr lang="de-DE" altLang="de-DE" dirty="0"/>
              <a:t>Einfluss der untergeordneten Begriffe schätzen</a:t>
            </a:r>
          </a:p>
          <a:p>
            <a:pPr marL="400050" indent="-400050" algn="l">
              <a:buFont typeface="+mj-lt"/>
              <a:buAutoNum type="romanUcPeriod"/>
            </a:pPr>
            <a:r>
              <a:rPr lang="de-DE" altLang="de-DE" dirty="0"/>
              <a:t>Durch Pfeile unterschiedlicher Dicke werden untergeordnete Begriffe mit dem Schlüsselbegriff verbunden </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A7F78EAC-9287-40F6-A504-CD8332FFD932}"/>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33B90A7D-3F5E-4CC8-B57C-F6A63FC5F840}"/>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20B53786-F895-4814-B496-1E88E081E48E}"/>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5D7FC27F-F0D9-4613-8084-757721AB0DD1}"/>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7AFF6B0D-F685-434F-B840-C2B7E5836CF9}"/>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E3E1B783-C714-42B6-B248-B9F156DA1572}"/>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C701F196-6BAF-4531-8D23-9C886CFFBA87}"/>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3640999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2783913227"/>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1243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Der Morphologische Kasten ist eine Kreativitätsmethode zur Unterstützung der Lösungssuche und Ideenfindung. Es können Lösungsalternativen für eine konkrete Problemstellung differenziert betrachtet werden, wodurch Kombination und Analyse möglich werden. Die Problem-stellung wird hierbei in abgrenzbare Elemente zerlegt. Für diese Elemente wiederum werden verschiedene Ausprägungen, bzw. Lösungsmöglichkeiten gesucht. Auf Basis vorhandener Informationen dient diese Technik der Entwicklung neuer und innovativer Lösungsalternativen. Diese Methode kann grundsätzlich allein oder im Team durchgeführt werden, wobei eine individuelle Durchführung eher weniger kreative Ideen liefert.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rgbClr val="FFFFFF"/>
                </a:solidFill>
                <a:latin typeface="Arial" panose="020B0604020202020204" pitchFamily="34" charset="0"/>
                <a:cs typeface="Arial" panose="020B0604020202020204" pitchFamily="34" charset="0"/>
              </a:rPr>
              <a:t>Morphologischer Kasten</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latin typeface="Arial" panose="020B0604020202020204" pitchFamily="34" charset="0"/>
                <a:cs typeface="Arial" panose="020B0604020202020204" pitchFamily="34" charset="0"/>
              </a:rPr>
              <a:t>Problemstellung definieren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Zerlegung in Elemente</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Analyse der Grundstruktur</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Zerlegung in für die Problemlösung sinnvolle, charakteristische Elemente bzw. Parameter </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Erarbeitung der Ausprägungen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ggf. Priorisierung</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Zuordnung der Ausprägungen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Kombination der Ausprägungen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Lösungsalternative auswählen</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024D6609-3B6C-46FB-8DDF-9CFF724E54E0}"/>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66F37EAC-DC8E-4CF0-BB21-33D9B6B85B5E}"/>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66934E6E-6305-44F2-9EF8-85A44C75A899}"/>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4B614064-52B6-417C-934C-674CA93CDC48}"/>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E42EC7B8-2451-41B9-BE23-923DAA8C18B7}"/>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C18798BE-D605-495E-8A2A-F15AF04CA8B0}"/>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DDB0B5DB-C9E7-4B02-BF46-D97EDD4FACD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803384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24175331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1345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Die Methode der Nutzwertanalyse liefert einen quantitativen Vergleich von verschiedenen Technologien mittels qualitativer Kriterien. Dieses Verfahren zur </a:t>
            </a:r>
            <a:r>
              <a:rPr lang="de-DE" dirty="0" err="1">
                <a:latin typeface="Arial" charset="0"/>
                <a:cs typeface="Arial" charset="0"/>
              </a:rPr>
              <a:t>Multikriterienbewertung</a:t>
            </a:r>
            <a:r>
              <a:rPr lang="de-DE" dirty="0">
                <a:latin typeface="Arial" charset="0"/>
                <a:cs typeface="Arial" charset="0"/>
              </a:rPr>
              <a:t> ist ebenfalls als Punktbewertungs-modell oder Scoring-Modell bekannt. Durch Experten erfolgt eine subjektive Einschätzung einer Vielzahl von qualitativen Kriterien für das F&amp;E-Projekt, die darin resultiert, dass diese Kriterien quantifiziert und auf diese Weise vergleichbar gemacht werden. Als Ergebnis der Nutzwertanalyse erhält der Nutzer eine Rangliste der projektspezifischen Technologien auf Basis der bewertet-en Kriterien. Im Rahmen dieser Methode werden relevante Informationen für das F&amp;E-Projekt strukturiert aufbereitet, um Bewertungsteams in der Auseinandersetzung über alternative Technologien zu unterstützen.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Nutzwertanalyse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Definition und Gewichtung von Bewertungskriterien (Summe der Gewichtungsfaktoren = 100) </a:t>
            </a:r>
          </a:p>
          <a:p>
            <a:pPr marL="400050" indent="-400050" algn="l">
              <a:buFont typeface="+mj-lt"/>
              <a:buAutoNum type="romanUcPeriod"/>
            </a:pPr>
            <a:r>
              <a:rPr lang="de-DE" altLang="de-DE" dirty="0"/>
              <a:t>Punktevergabe anhand einer Skala von eins bis fünf </a:t>
            </a:r>
          </a:p>
          <a:p>
            <a:pPr marL="400050" indent="-400050" algn="l">
              <a:buFont typeface="+mj-lt"/>
              <a:buAutoNum type="romanUcPeriod"/>
            </a:pPr>
            <a:r>
              <a:rPr lang="de-DE" altLang="de-DE" dirty="0"/>
              <a:t>Multiplikation der zu erwartenden Erfüllung der Anforderungen an ein Kriterium mit dem Gewichtungsfaktor</a:t>
            </a:r>
          </a:p>
          <a:p>
            <a:pPr marL="400050" indent="-400050" algn="l">
              <a:buFont typeface="+mj-lt"/>
              <a:buAutoNum type="romanUcPeriod"/>
            </a:pPr>
            <a:r>
              <a:rPr lang="de-DE" altLang="de-DE" dirty="0"/>
              <a:t>Zusammenfassung der bestimmten Teilnutzwerte zum Gesamtnutzwert der disruptiven Technologie </a:t>
            </a:r>
          </a:p>
          <a:p>
            <a:pPr marL="400050" indent="-400050" algn="l">
              <a:buFont typeface="+mj-lt"/>
              <a:buAutoNum type="romanUcPeriod"/>
            </a:pPr>
            <a:r>
              <a:rPr lang="de-DE" altLang="de-DE" dirty="0"/>
              <a:t>Die ermittelten Nutzwerte stellen die Klassifikation der Eignung der Alternativen dar</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6F2B8C5B-6852-4587-AE55-ADD9F8ACEC24}"/>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6F4D765D-8172-4305-8BC0-E9D0A60ADF2F}"/>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86B3BECC-DE0E-41E2-8501-9AE93501C61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7AFF39F6-E261-4BEE-89A2-AFF18EA967CB}"/>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FF0BBF0F-C7EC-4EAE-94B8-DD712E10C007}"/>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56CECD38-699D-47B1-A8F9-FD3EF39E916E}"/>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EBEAD5B0-9177-497B-B1AE-40B13963BEC8}"/>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18037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59502"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Die Open-Space-Konferenz repräsentiert eine Methode,  bei der sich eine hohe Anzahl an Personen aus verschiedenen Bereichen mit drängenden Problemstellungen und komplexen Themen effizient befasst. Diese zwei- bis dreitätige Konferenz eignet sich v.a. für große Gruppen, um Synergieeffekte und das große Kreativitätspotenzial auszunutzen. Da nur ein Grundthema vorgegeben wird und der weitere Ablauf der Konferenz den Teilnehmern überlassen wird, sollen bisherige Denkmuster und Verhaltensweisen aufgebrochen werden können. Ziel ist es, neues Wissen bzw. kreative Ideen zur Lösung drängender Probleme zu entwickeln und nach Möglichkeit Veränderungsprozesse zu initiieren und einzuleiten. Voraussetzung für die Durchführung sind Offenheit und Veränderungsbereitschaft, sowie generelles Vertrauen in die Selbstorganisation der Gruppe.</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Open-Space-Konferenz</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Die zwei- bis dreitätige Konferenz findet mit großen Gruppen ab etwa 40 Personen in einem geeigneten Konferenzraum statt. </a:t>
            </a:r>
          </a:p>
          <a:p>
            <a:pPr marL="400050" indent="-400050" algn="l">
              <a:buFont typeface="+mj-lt"/>
              <a:buAutoNum type="romanUcPeriod"/>
            </a:pPr>
            <a:r>
              <a:rPr lang="de-DE" altLang="de-DE" dirty="0"/>
              <a:t>Die Vorgabe nur eines Grundthemas unterstreicht die inhaltliche Offenheit und motiviert die Teilnehmer, eigene Themen bzw. Inhalte dazu ins Plenum einzubringen und vorzustellen, um freiwillige Workshops oder Arbeitsgruppen zu bilden.</a:t>
            </a:r>
          </a:p>
          <a:p>
            <a:pPr marL="400050" indent="-400050" algn="l">
              <a:buFont typeface="+mj-lt"/>
              <a:buAutoNum type="romanUcPeriod"/>
            </a:pPr>
            <a:r>
              <a:rPr lang="de-DE" altLang="de-DE" dirty="0"/>
              <a:t>Zum Abschluss der Konferenz werden die wichtigsten Themen und Ziele herausgearbeitet und künftige Vorgehensweisen überlegt. Des Weiteren werden die Ergebnisse dokumentiert und allen Teilnehmern zur Verfügung gestellt.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24CBCA9B-2A5B-4B34-8394-65697E5C3272}"/>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7700C74D-D078-4044-A252-150834458943}"/>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05E5CE45-C2F5-44F7-B114-92F0BE06A554}"/>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69DFA4B2-E48E-4909-94ED-28D2F131585D}"/>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2A710EFB-959D-4140-B247-8B119F88FDCC}"/>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59E77AC2-0C81-4C90-9DE0-624BD0030964}"/>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8C1583C4-6FAB-4CCC-AC1D-25A7B133B1F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58801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277651578"/>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7046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Die Analyse eines Produktprogramms schließt sowohl die Untersuchung der Tiefe, als auch die Breite des Produktprogramms ein. Die Tiefe gibt an, wie viele Ausführungen einer Produktart in das Produktprogramm eingehen, während die Breite das Spektrum an Produktarten wiedergibt. Die Ergebnisse können zu der Einführung neuer oder Eliminierung/ Veränderung bestehender Produkte führen. Die Analyse ist als Weiterführung einer Portfolioanalyse zu verstehen, steht gleichzeitig aber auch im Mittelpunkt der Produktpolitik.</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267" b="1" dirty="0">
                <a:solidFill>
                  <a:schemeClr val="bg1"/>
                </a:solidFill>
                <a:latin typeface="Arial" panose="020B0604020202020204" pitchFamily="34" charset="0"/>
                <a:cs typeface="Arial" panose="020B0604020202020204" pitchFamily="34" charset="0"/>
              </a:rPr>
              <a:t>  </a:t>
            </a:r>
            <a:r>
              <a:rPr lang="de-DE" altLang="de-DE" sz="4000" b="1" dirty="0">
                <a:solidFill>
                  <a:schemeClr val="bg1"/>
                </a:solidFill>
                <a:latin typeface="Arial" panose="020B0604020202020204" pitchFamily="34" charset="0"/>
                <a:cs typeface="Arial" panose="020B0604020202020204" pitchFamily="34" charset="0"/>
              </a:rPr>
              <a:t>Produktprogrammanalyse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Die Tiefe des Produktprogramms zeigt die verschiedenen Ausführungen einer Produktart (z.B. Typen, Modelle, Größen).</a:t>
            </a:r>
          </a:p>
          <a:p>
            <a:pPr marL="400050" indent="-400050" algn="l">
              <a:buFont typeface="+mj-lt"/>
              <a:buAutoNum type="romanUcPeriod"/>
            </a:pPr>
            <a:r>
              <a:rPr lang="de-DE" altLang="de-DE" dirty="0"/>
              <a:t>Die Breite gibt Auskunft über alle Produktarten, die im Programm enthalten sind.</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Hinweise</a:t>
            </a:r>
          </a:p>
        </p:txBody>
      </p:sp>
      <p:grpSp>
        <p:nvGrpSpPr>
          <p:cNvPr id="12" name="Gruppieren 11">
            <a:extLst>
              <a:ext uri="{FF2B5EF4-FFF2-40B4-BE49-F238E27FC236}">
                <a16:creationId xmlns="" xmlns:a16="http://schemas.microsoft.com/office/drawing/2014/main" id="{CCD316F1-CF1A-4516-A9C9-2B6AFF46CE89}"/>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63232E70-8C3D-4F7F-8901-BFBDCF57883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D6E0EC16-19EC-4483-A437-3E923220590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8820839B-6CF0-43D0-A749-D3E7B41C2705}"/>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434415CC-2E48-4F2D-B34B-FF290BF2572D}"/>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96D3B707-7D18-4F86-B14C-2889FFCE83D7}"/>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EF90B888-7519-4542-8A56-5E1B4C5EB5DC}"/>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4181591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2573610978"/>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69436"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Ein wesentlicher Bestandteil des Portfolio Managements ist die Zuteilung von Ressourcen, um die Unternehmensziele zu erreichen. Hierbei kommt es auf die richtige und balancierte Mischung der Projekte an. Der Schwerpunkt liegt auf visueller Darstellung und Grafiken: Bubble-Diagramme, einschließlich des populären Risk-</a:t>
            </a:r>
            <a:r>
              <a:rPr lang="de-DE" sz="1778" dirty="0" err="1">
                <a:latin typeface="Arial" charset="0"/>
                <a:cs typeface="Arial" charset="0"/>
              </a:rPr>
              <a:t>Reward</a:t>
            </a:r>
            <a:r>
              <a:rPr lang="de-DE" sz="1778" dirty="0">
                <a:latin typeface="Arial" charset="0"/>
                <a:cs typeface="Arial" charset="0"/>
              </a:rPr>
              <a:t>-Diagramms sind dafür gedacht Investitionen im Portfolio darzustellen. Ein Problem der traditionellen Bubble-Diagrammen ist, dass sie eine Schätzung des </a:t>
            </a:r>
            <a:r>
              <a:rPr lang="de-DE" sz="1778" dirty="0" err="1">
                <a:latin typeface="Arial" charset="0"/>
                <a:cs typeface="Arial" charset="0"/>
              </a:rPr>
              <a:t>Rewards</a:t>
            </a:r>
            <a:r>
              <a:rPr lang="de-DE" sz="1778" dirty="0">
                <a:latin typeface="Arial" charset="0"/>
                <a:cs typeface="Arial" charset="0"/>
              </a:rPr>
              <a:t> (durch den NPV) und der Erfolgswahrscheinlichkeit benötigen. Das Bubble Diagramm kann durch eine Monte Carlo Simulation erweitert werden, um Wahrscheinlich-</a:t>
            </a:r>
            <a:r>
              <a:rPr lang="de-DE" sz="1778" dirty="0" err="1">
                <a:latin typeface="Arial" charset="0"/>
                <a:cs typeface="Arial" charset="0"/>
              </a:rPr>
              <a:t>keiten</a:t>
            </a:r>
            <a:r>
              <a:rPr lang="de-DE" sz="1778" dirty="0">
                <a:latin typeface="Arial" charset="0"/>
                <a:cs typeface="Arial" charset="0"/>
              </a:rPr>
              <a:t> handzuhaben.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267" b="1" dirty="0">
                <a:solidFill>
                  <a:schemeClr val="bg1"/>
                </a:solidFill>
                <a:latin typeface="Arial" panose="020B0604020202020204" pitchFamily="34" charset="0"/>
                <a:cs typeface="Arial" panose="020B0604020202020204" pitchFamily="34" charset="0"/>
              </a:rPr>
              <a:t>  </a:t>
            </a:r>
            <a:r>
              <a:rPr lang="de-DE" altLang="de-DE" sz="3600" b="1" dirty="0">
                <a:solidFill>
                  <a:schemeClr val="bg1"/>
                </a:solidFill>
                <a:latin typeface="Arial" panose="020B0604020202020204" pitchFamily="34" charset="0"/>
                <a:cs typeface="Arial" panose="020B0604020202020204" pitchFamily="34" charset="0"/>
              </a:rPr>
              <a:t>„</a:t>
            </a:r>
            <a:r>
              <a:rPr lang="de-DE" altLang="de-DE" sz="3200" b="1" dirty="0">
                <a:solidFill>
                  <a:schemeClr val="bg1"/>
                </a:solidFill>
                <a:latin typeface="Arial" panose="020B0604020202020204" pitchFamily="34" charset="0"/>
                <a:cs typeface="Arial" panose="020B0604020202020204" pitchFamily="34" charset="0"/>
              </a:rPr>
              <a:t>Risk-</a:t>
            </a:r>
            <a:r>
              <a:rPr lang="de-DE" altLang="de-DE" sz="3200" b="1" dirty="0" err="1">
                <a:solidFill>
                  <a:schemeClr val="bg1"/>
                </a:solidFill>
                <a:latin typeface="Arial" panose="020B0604020202020204" pitchFamily="34" charset="0"/>
                <a:cs typeface="Arial" panose="020B0604020202020204" pitchFamily="34" charset="0"/>
              </a:rPr>
              <a:t>Reward</a:t>
            </a:r>
            <a:r>
              <a:rPr lang="de-DE" altLang="de-DE" sz="3200" b="1" dirty="0">
                <a:solidFill>
                  <a:schemeClr val="bg1"/>
                </a:solidFill>
                <a:latin typeface="Arial" panose="020B0604020202020204" pitchFamily="34" charset="0"/>
                <a:cs typeface="Arial" panose="020B0604020202020204" pitchFamily="34" charset="0"/>
              </a:rPr>
              <a:t>“-Bubble-Diagramm</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algn="l">
              <a:defRPr/>
            </a:pPr>
            <a:r>
              <a:rPr lang="de-DE" dirty="0"/>
              <a:t>Die drei Achsen sind des erweiterten „Risk-</a:t>
            </a:r>
            <a:r>
              <a:rPr lang="de-DE" dirty="0" err="1"/>
              <a:t>Reward</a:t>
            </a:r>
            <a:r>
              <a:rPr lang="de-DE" dirty="0"/>
              <a:t>“-Bubble-Diagramms lauten:</a:t>
            </a:r>
          </a:p>
          <a:p>
            <a:pPr algn="l">
              <a:defRPr/>
            </a:pPr>
            <a:endParaRPr lang="de-DE" dirty="0"/>
          </a:p>
          <a:p>
            <a:pPr marL="400050" lvl="0" indent="-400050" algn="l">
              <a:buFont typeface="+mj-lt"/>
              <a:buAutoNum type="romanUcPeriod"/>
            </a:pPr>
            <a:r>
              <a:rPr lang="de-DE" dirty="0"/>
              <a:t>NPV – ein Wert für den erwarteten </a:t>
            </a:r>
            <a:r>
              <a:rPr lang="de-DE" dirty="0" err="1"/>
              <a:t>Reward</a:t>
            </a:r>
            <a:r>
              <a:rPr lang="de-DE" dirty="0"/>
              <a:t> des Projekts (Wahrscheinlichkeitskorrigiert)</a:t>
            </a:r>
          </a:p>
          <a:p>
            <a:pPr marL="400050" indent="-400050" algn="l">
              <a:buFont typeface="+mj-lt"/>
              <a:buAutoNum type="romanUcPeriod"/>
              <a:defRPr/>
            </a:pPr>
            <a:r>
              <a:rPr lang="de-DE" dirty="0"/>
              <a:t>Zeit zur Markteinführung (je länger die Zeit, desto höher das Risiko und desto weiter weg ist der </a:t>
            </a:r>
            <a:r>
              <a:rPr lang="de-DE" dirty="0" err="1"/>
              <a:t>Reward</a:t>
            </a:r>
            <a:r>
              <a:rPr lang="de-DE" dirty="0"/>
              <a:t>)</a:t>
            </a:r>
          </a:p>
          <a:p>
            <a:pPr marL="400050" indent="-400050" algn="l">
              <a:buFont typeface="+mj-lt"/>
              <a:buAutoNum type="romanUcPeriod"/>
              <a:defRPr/>
            </a:pPr>
            <a:r>
              <a:rPr lang="de-DE" dirty="0"/>
              <a:t>Die Wahrscheinlichkeit des kommerziellen Erfolgs </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sz="2800" dirty="0">
                <a:latin typeface="Arial" charset="0"/>
                <a:cs typeface="Arial" charset="0"/>
              </a:rPr>
              <a:t>Hinweise</a:t>
            </a:r>
          </a:p>
        </p:txBody>
      </p:sp>
      <p:grpSp>
        <p:nvGrpSpPr>
          <p:cNvPr id="12" name="Gruppieren 11">
            <a:extLst>
              <a:ext uri="{FF2B5EF4-FFF2-40B4-BE49-F238E27FC236}">
                <a16:creationId xmlns="" xmlns:a16="http://schemas.microsoft.com/office/drawing/2014/main" id="{DBE6B039-4B0F-4C8D-A2B1-DB001CE3C71C}"/>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E3E468B9-D3EB-4BC6-A856-5EE949ACC674}"/>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EA16A0C1-2CE7-495E-99A9-D3429DABB6A8}"/>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550F2EEA-E734-4BF4-BB1E-ABE6A9A39936}"/>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1CF73D91-DF64-42F0-AD76-6F513E76E8F0}"/>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E8F669EC-1A15-4A81-BAF8-16BB599651F4}"/>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2FC05111-9569-433F-9A97-B565C5F8AD57}"/>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89031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560895244"/>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49286"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Benchmarking ist eine Methode zum Vergleich von Produkten, Dienstleistungen, Prozessen und Methoden betrieblicher Funktionen. Dieser Vergleich kann über mehrere Unternehmen und mehrere Branchen reichen. Durch internes und externes Benchmarking können quantifizierbare Leistungslücken zu internen und externen Vergleichswerten des Innovationsbereiches ermittelt werden. Durch die Identifikation und Verbreitung von internen und externen Best-Practice-Lösungen über alle F&amp;E-Standorte können signifikante Potenziale erschlossen werden. Der Benchmarking-Prozess in der Entwicklung, zum Beispiel, unterstützt die Bildung ehrgeiziger aber realistischer Ziele und stößt den Veränderungsprozess an und erweitert den Blickwinkel auch auf branchenfremde Unternehmen. Es ist dabei notwendig Entwicklungs-prozesse durch Kennzahlen vergleichbar zu machen.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Benchmarking</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Zu Beginn wird festgelegt, in welchem Unternehmensbereichen sowie in welcher Form das Benchmarking durchgeführt werden soll.</a:t>
            </a:r>
          </a:p>
          <a:p>
            <a:pPr marL="400050" indent="-400050" algn="l">
              <a:buFont typeface="+mj-lt"/>
              <a:buAutoNum type="romanUcPeriod"/>
            </a:pPr>
            <a:r>
              <a:rPr lang="de-DE" altLang="de-DE" sz="1600" dirty="0"/>
              <a:t>Anschließend werden aussagefähige Vergleichsgrößen zur Leistungsermittlung sowie die Datenbasis festgelegt.</a:t>
            </a:r>
          </a:p>
          <a:p>
            <a:pPr marL="400050" indent="-400050" algn="l">
              <a:buFont typeface="+mj-lt"/>
              <a:buAutoNum type="romanUcPeriod"/>
            </a:pPr>
            <a:r>
              <a:rPr lang="de-DE" altLang="de-DE" sz="1600" dirty="0"/>
              <a:t>Die genaue Analyse der Daten zeigt Stärken und Schwächen auf. Leistungslücken und Optimierungsmöglichkeiten werden ermittelt.</a:t>
            </a:r>
          </a:p>
          <a:p>
            <a:pPr marL="400050" indent="-400050" algn="l">
              <a:buFont typeface="+mj-lt"/>
              <a:buAutoNum type="romanUcPeriod"/>
            </a:pPr>
            <a:r>
              <a:rPr lang="de-DE" altLang="de-DE" sz="1600" dirty="0"/>
              <a:t>Nun werden anspruchsvolle, realistische Leistungsziele definiert sowie Maßnahmen zur Zielerreichung erarbeitet. </a:t>
            </a:r>
          </a:p>
          <a:p>
            <a:pPr marL="400050" indent="-400050" algn="l">
              <a:buFont typeface="+mj-lt"/>
              <a:buAutoNum type="romanUcPeriod"/>
            </a:pPr>
            <a:r>
              <a:rPr lang="de-DE" altLang="de-DE" sz="1600" dirty="0"/>
              <a:t>Die Maßnahmen werden umgesetzt, regelmäßige Ergebnis- und Fortschritts-kontrollen werden durchgeführt.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1ECBF035-E473-4D66-B4B4-104E86943599}"/>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02F11C84-298D-435F-968F-F208D8BA1F41}"/>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 xmlns:a16="http://schemas.microsoft.com/office/drawing/2014/main" id="{D110BAEB-68FA-4581-B859-8CCBB6164C58}"/>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E5E41780-EE38-481D-A729-A566377BCB2C}"/>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541D1504-D4CA-44F4-8716-412BB2201716}"/>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6EAB5065-EBDC-4EB1-B49B-40D4FE4DF411}"/>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8ECB50D6-8B41-4DBD-AAE6-425EE97E09BC}"/>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589700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74918795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68416"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Eine Roadmap ist ein Projektplan, der vorgibt, wie sich ein Produkt, eine Lösung oder eine Dienstleistung über die Zeit entwickelt. Eine Roadmap unterteilt ein Projekt in strategische Schritte. Roadmaps werden genutzt zur Skizzierung zukünftiger Funktionen oder Release-Zeitpunkte neuer Features. Die festgelegten Meilensteine teilen das komplexe Gesamtprojekt in kleinere Aufgabenpakete auf, welche einfacher bearbeitet werden können.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267" b="1" dirty="0">
                <a:solidFill>
                  <a:schemeClr val="bg1"/>
                </a:solidFill>
                <a:latin typeface="Arial" panose="020B0604020202020204" pitchFamily="34" charset="0"/>
                <a:cs typeface="Arial" panose="020B0604020202020204" pitchFamily="34" charset="0"/>
              </a:rPr>
              <a:t>  Roadmap</a:t>
            </a: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Entwicklungsverlauf des Markts berücksichtigen.</a:t>
            </a:r>
          </a:p>
          <a:p>
            <a:pPr marL="400050" indent="-400050" algn="l">
              <a:buFont typeface="+mj-lt"/>
              <a:buAutoNum type="romanUcPeriod"/>
            </a:pPr>
            <a:r>
              <a:rPr lang="de-DE" altLang="de-DE" dirty="0"/>
              <a:t>Entwicklung von Wertversprechen berücksichtigen.</a:t>
            </a:r>
          </a:p>
          <a:p>
            <a:pPr marL="400050" indent="-400050" algn="l">
              <a:buFont typeface="+mj-lt"/>
              <a:buAutoNum type="romanUcPeriod"/>
            </a:pPr>
            <a:r>
              <a:rPr lang="de-DE" altLang="de-DE" dirty="0"/>
              <a:t>Entwicklungseinschränkungen berücksichtigen.</a:t>
            </a:r>
          </a:p>
          <a:p>
            <a:pPr marL="400050" indent="-400050" algn="l">
              <a:buFont typeface="+mj-lt"/>
              <a:buAutoNum type="romanUcPeriod"/>
            </a:pPr>
            <a:r>
              <a:rPr lang="de-DE" altLang="de-DE" dirty="0"/>
              <a:t>Wiedergabe der Faktoren in der Roadmap als Initiativen und Zeitabläufe.</a:t>
            </a:r>
          </a:p>
          <a:p>
            <a:pPr marL="400050" indent="-400050" algn="l">
              <a:buFont typeface="+mj-lt"/>
              <a:buAutoNum type="romanUcPeriod"/>
            </a:pPr>
            <a:endParaRPr lang="de-DE" altLang="de-DE" dirty="0"/>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Hinweise</a:t>
            </a:r>
          </a:p>
        </p:txBody>
      </p:sp>
      <p:grpSp>
        <p:nvGrpSpPr>
          <p:cNvPr id="12" name="Gruppieren 11">
            <a:extLst>
              <a:ext uri="{FF2B5EF4-FFF2-40B4-BE49-F238E27FC236}">
                <a16:creationId xmlns="" xmlns:a16="http://schemas.microsoft.com/office/drawing/2014/main" id="{F8EB49CE-3B12-4D13-B141-60C81319CD78}"/>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C9BDCCD8-FAD6-4E29-9B66-C7EE50BBB21B}"/>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3B4569ED-0998-49FB-8AF8-179F1BCED64D}"/>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279C5B2E-8D05-47CD-ACC6-256EF01FD2D8}"/>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BB44B4BD-14EC-4DFB-B6EF-EF2A5BBBE956}"/>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CBCB694E-316C-49DD-9E46-85031396AC26}"/>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65072426-BEB2-4583-9142-7AE9654D72A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77762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564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Bei der Szenariotechnik handelt es sich um eine Methode, bei der im Rahmen einer Problemstellung potenzielle bzw. wahrscheinliche Modelle der Zukunft hervorgebracht werden und eine Reihe möglicher Zukunftsszenarien entwickelt wird. Hierzu erfolgt in einem mehrphasigen und strukturierten Prozess eine Verbindung quantitativer und qualitativer Informationen mit Meinungen und Einschätzungen von Experten, die in einer detaillierten Darstellung mehrerer möglicher Zukunftsszenarien resultiert. Unter einem Szenario versteht man die Beschreibung einer Zukunftssituation, die auf der Entwicklung eines komplexen Netzes von Einflussfaktoren beruht. Die Szenariotechnik wird insbesondere bei Fragestellungen eingesetzt, die durch eine ausgeprägte Ungewissheit bzw. Unsicherheit, hohe Komplexität und einen langfristigen Planungshorizont gekennzeichnet sind.</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Szenariotechnik</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3"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600" dirty="0"/>
              <a:t>Zu Beginn erörtern die Prozessbeteiligten aus diversen Unternehmensbereichen die Ausgangssituation und legen das Gestaltungsfeld sowie den Zeithorizont fest.</a:t>
            </a:r>
          </a:p>
          <a:p>
            <a:pPr marL="400050" indent="-400050" algn="l">
              <a:buFont typeface="+mj-lt"/>
              <a:buAutoNum type="romanUcPeriod"/>
            </a:pPr>
            <a:r>
              <a:rPr lang="de-DE" altLang="de-DE" sz="1600" dirty="0"/>
              <a:t>Im Anschluss erfolgt die Identifikation der Einflussfaktoren auf den zu untersuchenden Zielbereich.</a:t>
            </a:r>
          </a:p>
          <a:p>
            <a:pPr marL="400050" indent="-400050" algn="l">
              <a:buFont typeface="+mj-lt"/>
              <a:buAutoNum type="romanUcPeriod"/>
            </a:pPr>
            <a:r>
              <a:rPr lang="de-DE" altLang="de-DE" sz="1600" dirty="0"/>
              <a:t>Unter Berücksichtigung der Vernetzung und der Wechselwirkung zwischen den Faktoren werden diese weiterentwickelt, sodass auf dieser Basis ein Annahmebündel von Szenarien abgeleitet werden kann. Davon werden meist zwei sehr unterschiedliche Szenarien und das Trendszenario ausgewählt.</a:t>
            </a:r>
          </a:p>
          <a:p>
            <a:pPr marL="400050" indent="-400050" algn="l">
              <a:buFont typeface="+mj-lt"/>
              <a:buAutoNum type="romanUcPeriod"/>
            </a:pPr>
            <a:r>
              <a:rPr lang="de-DE" altLang="de-DE" sz="1600" dirty="0"/>
              <a:t>Schlussendlich können diese Szenarien analysiert und geeignete Maßnahmen abgeleitet werden.</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BF35A8A2-41B1-482F-8CB8-4C7058977968}"/>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AC528817-559C-43E5-B670-5680AD7A5008}"/>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93623F50-A459-426A-A945-6A6A6B6451AE}"/>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60AF2EE6-F996-4FB2-AC56-56C3B6E5F16F}"/>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7E164F01-EE61-4E67-BAC4-67BA89B4C7E9}"/>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48C832B0-4CD2-44CE-86AE-5DD57F870C0D}"/>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3449F766-C7F7-4467-A5DB-D89BA3FFC40E}"/>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89629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26894677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79670"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Zur Operationalisierung von Identifikation und </a:t>
            </a:r>
            <a:r>
              <a:rPr lang="de-DE" dirty="0" err="1">
                <a:latin typeface="Arial" charset="0"/>
                <a:cs typeface="Arial" charset="0"/>
              </a:rPr>
              <a:t>Struk-turierung</a:t>
            </a:r>
            <a:r>
              <a:rPr lang="de-DE" dirty="0">
                <a:latin typeface="Arial" charset="0"/>
                <a:cs typeface="Arial" charset="0"/>
              </a:rPr>
              <a:t> der technologischen Ressourcen und Fähig-</a:t>
            </a:r>
            <a:r>
              <a:rPr lang="de-DE" dirty="0" err="1">
                <a:latin typeface="Arial" charset="0"/>
                <a:cs typeface="Arial" charset="0"/>
              </a:rPr>
              <a:t>keiten</a:t>
            </a:r>
            <a:r>
              <a:rPr lang="de-DE" dirty="0">
                <a:latin typeface="Arial" charset="0"/>
                <a:cs typeface="Arial" charset="0"/>
              </a:rPr>
              <a:t> sowie zur Abgrenzung von strategischen </a:t>
            </a:r>
            <a:r>
              <a:rPr lang="de-DE" dirty="0" err="1">
                <a:latin typeface="Arial" charset="0"/>
                <a:cs typeface="Arial" charset="0"/>
              </a:rPr>
              <a:t>Technolo-giefeldern</a:t>
            </a:r>
            <a:r>
              <a:rPr lang="de-DE" dirty="0">
                <a:latin typeface="Arial" charset="0"/>
                <a:cs typeface="Arial" charset="0"/>
              </a:rPr>
              <a:t> kann die Methode des Technologiebaums angewendet werden. Strategische Geschäftsfelder und Technologien werden über Funktionen und Produkte zueinander in Bezug gesetzt. </a:t>
            </a:r>
          </a:p>
          <a:p>
            <a:pPr>
              <a:lnSpc>
                <a:spcPct val="150000"/>
              </a:lnSpc>
              <a:defRPr/>
            </a:pPr>
            <a:r>
              <a:rPr lang="de-DE" dirty="0">
                <a:latin typeface="Arial" charset="0"/>
                <a:cs typeface="Arial" charset="0"/>
              </a:rPr>
              <a:t>Um die Akquise von komplementären Technologien zu unterstützen, werden z.B. für Hersteller von elektro-mechanischen Komponenten das Technologieportfolio in einem Technologiebaum eingebaut und strategische Geschäftsfelder erfasst.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Technologiebaum</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latin typeface="Arial" panose="020B0604020202020204" pitchFamily="34" charset="0"/>
                <a:cs typeface="Arial" panose="020B0604020202020204" pitchFamily="34" charset="0"/>
              </a:rPr>
              <a:t>Analyse von </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Wissensgebieten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Technologien und Technologiefeldern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Funktionen</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Anwendungen in Modulen und Produkten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Berücksichtigung von Zusammenhängen und Einflüssen </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Graphische Darstellung</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DB07BBF8-990A-480B-8E8A-110170AF2955}"/>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EC12EBF7-7D0A-4FFB-B3EA-109286F96C0C}"/>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EC7DABE3-27A4-42FD-B08B-7C8342EF2CD6}"/>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17F5C20F-AF4F-4A7C-894A-CF69136A0EC1}"/>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1445A557-99F5-466A-B993-4C6F378EEF7E}"/>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E66559C7-3EF9-437E-B0FE-B94AA7992173}"/>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A9F77DE8-77D1-4900-B8D4-F1B15A5EB69B}"/>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978363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9542680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57183"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Die Wertschöpfungskettenanalyse wurde in den 1980er Jahren von Porter entwickelt und hat das Ziel, ein Unternehmen auf Sicht seiner wichtigsten Aktivitäten zu analysieren, um dadurch Hinweise auf seine Position im Wettbewerb zu erlangen. Hierzu dienen die einzelnen Wertschöpfungsaktivitäten, Tätigkeiten, die physisch und technologisch abgrenzbar sind und einen Wert für den Kunden schaffen; eine spezielle Kompetenz. Alle Wertschöpfungsaktivitäten zusammengefasst bilden den Gesamtwert der Leistungserstellung.</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3200" b="1" dirty="0">
                <a:solidFill>
                  <a:schemeClr val="bg1"/>
                </a:solidFill>
                <a:latin typeface="Arial" panose="020B0604020202020204" pitchFamily="34" charset="0"/>
                <a:cs typeface="Arial" panose="020B0604020202020204" pitchFamily="34" charset="0"/>
              </a:rPr>
              <a:t>Wertschöpfungskettenanalyse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Zerlegung des Unternehmens in seine Wertschöpfungsaktivitäten</a:t>
            </a:r>
          </a:p>
          <a:p>
            <a:pPr marL="400050" indent="-400050" algn="l">
              <a:buFont typeface="+mj-lt"/>
              <a:buAutoNum type="romanUcPeriod"/>
            </a:pPr>
            <a:r>
              <a:rPr lang="de-DE" altLang="de-DE" dirty="0"/>
              <a:t>Zerlegung aller Teilaktivitäten und Zusammenfassung in spezifische Wertketten</a:t>
            </a:r>
          </a:p>
          <a:p>
            <a:pPr marL="400050" indent="-400050" algn="l">
              <a:buFont typeface="+mj-lt"/>
              <a:buAutoNum type="romanUcPeriod"/>
            </a:pPr>
            <a:r>
              <a:rPr lang="de-DE" altLang="de-DE" dirty="0"/>
              <a:t>Analyse der Bedeutung einzelner Wertschöpfungsaktivitäten in der Branche</a:t>
            </a:r>
          </a:p>
          <a:p>
            <a:pPr marL="400050" indent="-400050" algn="l">
              <a:buFont typeface="+mj-lt"/>
              <a:buAutoNum type="romanUcPeriod"/>
            </a:pPr>
            <a:r>
              <a:rPr lang="de-DE" altLang="de-DE" dirty="0"/>
              <a:t>Strukturierung der Interdependenzen sowie Beurteilung ihrer Ausführung im Vergleich zur Branchenkonkurrenten (Ansatzpunkt zur Steigerung der Leistungsfähigkeit)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FEDDE69A-5128-47C4-91C1-9EA446130FCC}"/>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49A8ABF0-8ACF-4267-9C81-8051732AA44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19BED1FD-C74F-4593-87B7-2A041468B6EB}"/>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E9B948DC-0495-4AF5-9EF2-A2CC252A41C5}"/>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22E26EBA-0718-4F21-A8D2-D8042749B997}"/>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7BA2BB64-931C-4A93-9CE7-EBD6FE5B667F}"/>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F8E9313B-D83E-4982-A8FE-DAC58C94152D}"/>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871835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70977577"/>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2572"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In Wissensdatenbanken, die auf die Spezifikationen eines Unternehmens ausgerichtet sind, können strukturierte und bedeutsame Daten, Informationen und explizites Wissen dauerhaft gespeichert, verwaltet und genutzt werden. Durch den Einsatz von IT bietet sich Organisationen die Möglichkeit, externes und internes Wissen, z.B. von Entwicklungsprojekten, abzulegen, um einen Zugriff zu einem späteren Zeitpunkt zu gewährleisten und einen Wissensverlust zu vermeiden. Somit stehen die gespeicherten Inhalte, jederzeit und unabhängig vom Ort, sowie vom einzelnen Individuum, anderen Mitarbeitern und Abteilungen eines Unternehmens, zur Verfügung. Die Implementierung einer Suchmaschine unterstützt hierbei eine gezielte und effiziente Suche in großen Beständen. Mittels individueller Zugriffsrechte kann ein Wissens-transfer an nicht befugte Personen unterbunden werden.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5"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Wissensdatenbanken</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Auswahl und Installation einer Knowledge-Management-Software bzw. Datenbanktechnologie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Benutzerfreundliche und sinnvolle Strukturierung der festgelegten Anwendungsbereiche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Vernetzung der Anwendungsbereiche</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Definition und anschließendes Speichern von organisationsspezifischem Wissen</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Verwaltung von Inhalt und Struktur der Datenbank durch den Administrator</a:t>
            </a:r>
          </a:p>
          <a:p>
            <a:pPr marL="285750" indent="-285750" algn="l">
              <a:buFont typeface="Arial" panose="020B0604020202020204" pitchFamily="34" charset="0"/>
              <a:buChar char="•"/>
            </a:pPr>
            <a:r>
              <a:rPr lang="de-DE" altLang="de-DE" sz="1800" dirty="0">
                <a:latin typeface="Arial" panose="020B0604020202020204" pitchFamily="34" charset="0"/>
                <a:cs typeface="Arial" panose="020B0604020202020204" pitchFamily="34" charset="0"/>
              </a:rPr>
              <a:t>Eingabe von weiterem Wissen durch die Mitarbeiter</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4" name="Gruppieren 3">
            <a:extLst>
              <a:ext uri="{FF2B5EF4-FFF2-40B4-BE49-F238E27FC236}">
                <a16:creationId xmlns="" xmlns:a16="http://schemas.microsoft.com/office/drawing/2014/main" id="{8554D106-F72D-40DC-9154-5207F916F5CC}"/>
              </a:ext>
            </a:extLst>
          </p:cNvPr>
          <p:cNvGrpSpPr/>
          <p:nvPr/>
        </p:nvGrpSpPr>
        <p:grpSpPr>
          <a:xfrm>
            <a:off x="367214" y="415045"/>
            <a:ext cx="2114845" cy="702336"/>
            <a:chOff x="367214" y="423356"/>
            <a:chExt cx="2114845" cy="702336"/>
          </a:xfrm>
        </p:grpSpPr>
        <p:sp>
          <p:nvSpPr>
            <p:cNvPr id="2" name="Rechteck 1">
              <a:extLst>
                <a:ext uri="{FF2B5EF4-FFF2-40B4-BE49-F238E27FC236}">
                  <a16:creationId xmlns="" xmlns:a16="http://schemas.microsoft.com/office/drawing/2014/main" id="{1538C2AB-2853-41A4-AB1A-2A770D4AE5BA}"/>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2" name="Grafik 11">
              <a:extLst>
                <a:ext uri="{FF2B5EF4-FFF2-40B4-BE49-F238E27FC236}">
                  <a16:creationId xmlns="" xmlns:a16="http://schemas.microsoft.com/office/drawing/2014/main" id="{80098BEF-EBF3-453C-9877-B64CDE49DB3D}"/>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4" name="Gruppieren 13">
            <a:extLst>
              <a:ext uri="{FF2B5EF4-FFF2-40B4-BE49-F238E27FC236}">
                <a16:creationId xmlns="" xmlns:a16="http://schemas.microsoft.com/office/drawing/2014/main" id="{A45648F6-E2C8-4A4B-BCBB-7755EA5CB93E}"/>
              </a:ext>
            </a:extLst>
          </p:cNvPr>
          <p:cNvGrpSpPr/>
          <p:nvPr/>
        </p:nvGrpSpPr>
        <p:grpSpPr>
          <a:xfrm>
            <a:off x="9496707" y="547801"/>
            <a:ext cx="2405199" cy="436822"/>
            <a:chOff x="2961940" y="7733211"/>
            <a:chExt cx="2405199" cy="436822"/>
          </a:xfrm>
        </p:grpSpPr>
        <p:sp>
          <p:nvSpPr>
            <p:cNvPr id="15" name="Pfeil: Fünfeck 14">
              <a:extLst>
                <a:ext uri="{FF2B5EF4-FFF2-40B4-BE49-F238E27FC236}">
                  <a16:creationId xmlns="" xmlns:a16="http://schemas.microsoft.com/office/drawing/2014/main" id="{763C7765-DB6C-4FF5-9201-4D4BE3CBEB01}"/>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6" name="Pfeil: Chevron 15">
              <a:extLst>
                <a:ext uri="{FF2B5EF4-FFF2-40B4-BE49-F238E27FC236}">
                  <a16:creationId xmlns="" xmlns:a16="http://schemas.microsoft.com/office/drawing/2014/main" id="{C39CFCF8-22F4-46C0-81CB-AE40ED600D82}"/>
                </a:ext>
              </a:extLst>
            </p:cNvPr>
            <p:cNvSpPr/>
            <p:nvPr/>
          </p:nvSpPr>
          <p:spPr bwMode="auto">
            <a:xfrm>
              <a:off x="3682841"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7" name="Pfeil: Chevron 16">
              <a:extLst>
                <a:ext uri="{FF2B5EF4-FFF2-40B4-BE49-F238E27FC236}">
                  <a16:creationId xmlns="" xmlns:a16="http://schemas.microsoft.com/office/drawing/2014/main" id="{76E4148F-C139-4C81-A794-4DD6D431E7BE}"/>
                </a:ext>
              </a:extLst>
            </p:cNvPr>
            <p:cNvSpPr/>
            <p:nvPr/>
          </p:nvSpPr>
          <p:spPr bwMode="auto">
            <a:xfrm>
              <a:off x="4403742" y="7733211"/>
              <a:ext cx="963397" cy="432728"/>
            </a:xfrm>
            <a:prstGeom prst="chevron">
              <a:avLst>
                <a:gd name="adj" fmla="val 50000"/>
              </a:avLst>
            </a:prstGeom>
            <a:solidFill>
              <a:schemeClr val="bg1">
                <a:lumMod val="75000"/>
              </a:schemeClr>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47741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3063116579"/>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35978"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Die Cross-Impact-Analyse dient der Grobdarstellung zukünftiger Zustände und ihrer Zusammenhänge. Bei einer technologieorientierten Cross-Impact-Analyse werden die positiven und negativen Wechselbeziehungen zwischen einzelnen Technologien analysiert. Ein Vorteil dieser Methode im Vergleich zur Szenarioanalyse ist ihre kurzfristige Einsetzbarkeit. In Wissenschaft und Praxis hat sich die Matrix-Darstellung als zweckmäßig erwiesen.</a:t>
            </a:r>
          </a:p>
          <a:p>
            <a:pPr>
              <a:lnSpc>
                <a:spcPct val="150000"/>
              </a:lnSpc>
              <a:defRPr/>
            </a:pPr>
            <a:r>
              <a:rPr lang="de-DE" dirty="0">
                <a:latin typeface="Arial" charset="0"/>
                <a:cs typeface="Arial" charset="0"/>
              </a:rPr>
              <a:t>Im Kontext disruptiver Technologien sind Bewertungen oft unklar oder widersprüchlich, insbesondere wenn neue technologische Entwicklungspfade beschritten werden und Vergangenheitsdaten oder Vergleichsobjekte fehlen. Die Cross-Impact-Analyse generiert wertvolle Erkenntnisse und in vielen Anwendungsfällen auch die Notwendigkeit weiterer Informationssammlung.</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Cross-Impact-Analyse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Potentielle Umweltentwicklungen bezogen auf Produkte identifizieren</a:t>
            </a:r>
          </a:p>
          <a:p>
            <a:pPr marL="400050" indent="-400050" algn="l">
              <a:buFont typeface="+mj-lt"/>
              <a:buAutoNum type="romanUcPeriod"/>
            </a:pPr>
            <a:r>
              <a:rPr lang="de-DE" altLang="de-DE" dirty="0"/>
              <a:t>Wichtige Unternehmensaspekte und Ziele auswählen</a:t>
            </a:r>
          </a:p>
          <a:p>
            <a:pPr marL="400050" indent="-400050" algn="l">
              <a:buFont typeface="+mj-lt"/>
              <a:buAutoNum type="romanUcPeriod"/>
            </a:pPr>
            <a:r>
              <a:rPr lang="de-DE" altLang="de-DE" dirty="0"/>
              <a:t>Bewertung des positiven oder negativen </a:t>
            </a:r>
            <a:r>
              <a:rPr lang="de-DE" altLang="de-DE" dirty="0">
                <a:latin typeface="Arial" panose="020B0604020202020204" pitchFamily="34" charset="0"/>
                <a:cs typeface="Arial" panose="020B0604020202020204" pitchFamily="34" charset="0"/>
              </a:rPr>
              <a:t>Einflusses der Umweltentwicklungen auf die Unternehmensaspekte</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Auswahl von Zielgruppe</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Diskussion der Ergebnisse</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Schätzen von Eintrittswahrscheinlich-</a:t>
            </a:r>
            <a:r>
              <a:rPr lang="de-DE" altLang="de-DE" dirty="0" err="1">
                <a:latin typeface="Arial" panose="020B0604020202020204" pitchFamily="34" charset="0"/>
                <a:cs typeface="Arial" panose="020B0604020202020204" pitchFamily="34" charset="0"/>
              </a:rPr>
              <a:t>keiten</a:t>
            </a:r>
            <a:endParaRPr lang="de-DE" altLang="de-DE" dirty="0">
              <a:latin typeface="Arial" panose="020B0604020202020204" pitchFamily="34" charset="0"/>
              <a:cs typeface="Arial" panose="020B0604020202020204" pitchFamily="34" charset="0"/>
            </a:endParaRP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Auswahl von Zielgruppe</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Diskussion der Ergebnisse</a:t>
            </a:r>
          </a:p>
          <a:p>
            <a:pPr marL="400050" indent="-400050" algn="l">
              <a:buFont typeface="+mj-lt"/>
              <a:buAutoNum type="romanUcPeriod"/>
            </a:pPr>
            <a:r>
              <a:rPr lang="de-DE" altLang="de-DE" dirty="0"/>
              <a:t>Weitere Analysen bei unklaren und widersprüchlichen Bewertungen </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B851C30B-F9C3-4E67-A158-8B77C38E683D}"/>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3F477F73-8D63-4B01-92BD-6FE07EBB28AA}"/>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7FB7344A-7200-45AA-A0C3-F0445F526F46}"/>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F1430B3F-7E34-4DE5-A8CE-7F73C7ABFE7C}"/>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58E9A83F-22F5-4DDF-A124-86400737C3EE}"/>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77004F5E-0874-4887-A6FE-332987532744}"/>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906E9B7F-456C-496F-A6FE-E95D66CEE7D2}"/>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18367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4814434"/>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3802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Bei dieser Methode handelt es sich um einen mehrstufigen und formalisierten Befragungsprozess, bei dem ein </a:t>
            </a:r>
            <a:r>
              <a:rPr lang="de-DE" dirty="0" err="1">
                <a:latin typeface="Arial" charset="0"/>
                <a:cs typeface="Arial" charset="0"/>
              </a:rPr>
              <a:t>ausge</a:t>
            </a:r>
            <a:r>
              <a:rPr lang="de-DE" dirty="0">
                <a:latin typeface="Arial" charset="0"/>
                <a:cs typeface="Arial" charset="0"/>
              </a:rPr>
              <a:t>-wähltes Expertenpanel zukünftige technologische </a:t>
            </a:r>
            <a:r>
              <a:rPr lang="de-DE" dirty="0" err="1">
                <a:latin typeface="Arial" charset="0"/>
                <a:cs typeface="Arial" charset="0"/>
              </a:rPr>
              <a:t>Entwick</a:t>
            </a:r>
            <a:r>
              <a:rPr lang="de-DE" dirty="0">
                <a:latin typeface="Arial" charset="0"/>
                <a:cs typeface="Arial" charset="0"/>
              </a:rPr>
              <a:t>-lungen einschätzt und bewertet. Der Methode liegt die An-</a:t>
            </a:r>
            <a:r>
              <a:rPr lang="de-DE" dirty="0" err="1">
                <a:latin typeface="Arial" charset="0"/>
                <a:cs typeface="Arial" charset="0"/>
              </a:rPr>
              <a:t>nahme</a:t>
            </a:r>
            <a:r>
              <a:rPr lang="de-DE" dirty="0">
                <a:latin typeface="Arial" charset="0"/>
                <a:cs typeface="Arial" charset="0"/>
              </a:rPr>
              <a:t> zugrunde, dass eine Gruppe von Fachleuten eine komplexe Problemstellung besser bewerkstelligen kann als eine einzelne Per-</a:t>
            </a:r>
            <a:r>
              <a:rPr lang="de-DE" dirty="0" err="1">
                <a:latin typeface="Arial" charset="0"/>
                <a:cs typeface="Arial" charset="0"/>
              </a:rPr>
              <a:t>son</a:t>
            </a:r>
            <a:r>
              <a:rPr lang="de-DE" dirty="0">
                <a:latin typeface="Arial" charset="0"/>
                <a:cs typeface="Arial" charset="0"/>
              </a:rPr>
              <a:t>. Des Weiteren ist die Methode dadurch </a:t>
            </a:r>
            <a:r>
              <a:rPr lang="de-DE" dirty="0" err="1">
                <a:latin typeface="Arial" charset="0"/>
                <a:cs typeface="Arial" charset="0"/>
              </a:rPr>
              <a:t>gekennzeich-net</a:t>
            </a:r>
            <a:r>
              <a:rPr lang="de-DE" dirty="0">
                <a:latin typeface="Arial" charset="0"/>
                <a:cs typeface="Arial" charset="0"/>
              </a:rPr>
              <a:t>, dass die Experten die Fragen anonym beantworten, um gruppendynamische Prozesse zu vermeiden. Die Teilnehmer beantworten in mehreren Befragungsrunden einen Fragebogen, der die zu untersuchende </a:t>
            </a:r>
            <a:r>
              <a:rPr lang="de-DE" dirty="0" err="1">
                <a:latin typeface="Arial" charset="0"/>
                <a:cs typeface="Arial" charset="0"/>
              </a:rPr>
              <a:t>Problemstel-lung</a:t>
            </a:r>
            <a:r>
              <a:rPr lang="de-DE" dirty="0">
                <a:latin typeface="Arial" charset="0"/>
                <a:cs typeface="Arial" charset="0"/>
              </a:rPr>
              <a:t> abdeckt. Mit jeder Runde konvergieren die </a:t>
            </a:r>
            <a:r>
              <a:rPr lang="de-DE" dirty="0" err="1">
                <a:latin typeface="Arial" charset="0"/>
                <a:cs typeface="Arial" charset="0"/>
              </a:rPr>
              <a:t>Meinun</a:t>
            </a:r>
            <a:r>
              <a:rPr lang="de-DE" dirty="0">
                <a:latin typeface="Arial" charset="0"/>
                <a:cs typeface="Arial" charset="0"/>
              </a:rPr>
              <a:t>-gen der Experten stärker zueinander, bis nach der 2. bis 3. Iteration die Übereinstimmung in der Regel einen Grad er-reicht, bei dem die Befragung abgebrochen werden kann.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5645" y="137489"/>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Delphi-Methode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Erstellung eines ausführlichen Fragebogens</a:t>
            </a:r>
          </a:p>
          <a:p>
            <a:pPr marL="400050" indent="-400050" algn="l">
              <a:buFont typeface="+mj-lt"/>
              <a:buAutoNum type="romanUcPeriod"/>
            </a:pPr>
            <a:r>
              <a:rPr lang="de-DE" altLang="de-DE" dirty="0"/>
              <a:t>Zusammenstellung des Expertenpanels</a:t>
            </a:r>
          </a:p>
          <a:p>
            <a:pPr marL="400050" indent="-400050" algn="l">
              <a:buFont typeface="+mj-lt"/>
              <a:buAutoNum type="romanUcPeriod"/>
            </a:pPr>
            <a:r>
              <a:rPr lang="de-DE" altLang="de-DE" dirty="0"/>
              <a:t>Durchführung der 1. Iteration</a:t>
            </a:r>
          </a:p>
          <a:p>
            <a:pPr marL="400050" indent="-400050" algn="l">
              <a:buFont typeface="+mj-lt"/>
              <a:buAutoNum type="romanUcPeriod"/>
            </a:pPr>
            <a:r>
              <a:rPr lang="de-DE" altLang="de-DE" dirty="0"/>
              <a:t>Experten Beantworten den Fragebogen</a:t>
            </a:r>
          </a:p>
          <a:p>
            <a:pPr marL="400050" indent="-400050" algn="l">
              <a:buFont typeface="+mj-lt"/>
              <a:buAutoNum type="romanUcPeriod"/>
            </a:pPr>
            <a:r>
              <a:rPr lang="de-DE" altLang="de-DE" dirty="0"/>
              <a:t>Rückmeldung der Ergebnisse und des Standpunktes innerhalb der Gruppe an die Teilnehmer</a:t>
            </a:r>
          </a:p>
          <a:p>
            <a:pPr marL="400050" indent="-400050" algn="l">
              <a:buFont typeface="+mj-lt"/>
              <a:buAutoNum type="romanUcPeriod"/>
            </a:pPr>
            <a:r>
              <a:rPr lang="de-DE" altLang="de-DE" dirty="0"/>
              <a:t>Durchführung der nächsten Iteration</a:t>
            </a:r>
          </a:p>
          <a:p>
            <a:pPr marL="400050" indent="-400050" algn="l">
              <a:buFont typeface="+mj-lt"/>
              <a:buAutoNum type="romanUcPeriod"/>
            </a:pPr>
            <a:r>
              <a:rPr lang="de-DE" altLang="de-DE" dirty="0"/>
              <a:t>Mehrmalige Wiederholung der Iterationen bis die Übereinstimmung der Meinungen einen akzeptablen Grad erreicht</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3F7D3F80-5855-45A7-BA7F-CF6CA1AC3436}"/>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8AC0CD80-C088-410D-8ECE-D5C3D9777D3E}"/>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D4E4D736-FADF-4FDA-8928-3F6F67318F50}"/>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3EBE92C9-DDAD-4CF5-B210-0E24B252E60F}"/>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5A7318B1-14AD-49D2-9B32-12C3627C5D01}"/>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F1629E3E-EAB1-408C-A6D0-41F86BF37770}"/>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2F2E01AD-DCE0-4C91-9B8E-CB532EFA0819}"/>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357763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4203429063"/>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40072"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36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err="1">
                <a:latin typeface="Arial" charset="0"/>
                <a:cs typeface="Arial" charset="0"/>
              </a:rPr>
              <a:t>Efficient</a:t>
            </a:r>
            <a:r>
              <a:rPr lang="de-DE" dirty="0">
                <a:latin typeface="Arial" charset="0"/>
                <a:cs typeface="Arial" charset="0"/>
              </a:rPr>
              <a:t> Consumer Response (ECR) basiert auf der erfolgreichen Kombination logistischer und marketingorientierter Ansätze und bewirkt einen Wandel der Beziehungen zwischen den Herstellern und Händlern, weg von einer konfrontations-, hin zu einer kooperationsgeprägten Zusammenarbeit.</a:t>
            </a:r>
          </a:p>
          <a:p>
            <a:pPr>
              <a:lnSpc>
                <a:spcPct val="150000"/>
              </a:lnSpc>
              <a:defRPr/>
            </a:pPr>
            <a:r>
              <a:rPr lang="de-DE" dirty="0">
                <a:latin typeface="Arial" charset="0"/>
                <a:cs typeface="Arial" charset="0"/>
              </a:rPr>
              <a:t>Ziel des ECR ist es, durch diese kooperative Zusammen-arbeit eine kundenindividuelle Leistung in der richtigen Menge zum richtigen Zeitpunkt am richtigen Ort und in der entsprechenden Qualität zur Verfügung zu stellen. Ineffizienzen entlang der Wertschöpfungskette werden unter Berücksichtigung der Verbraucherbedürfnisse und der maximalen Kundenzufriedenheit beseitigt.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3600" b="1" dirty="0" err="1">
                <a:solidFill>
                  <a:schemeClr val="bg1"/>
                </a:solidFill>
                <a:latin typeface="Arial" panose="020B0604020202020204" pitchFamily="34" charset="0"/>
                <a:cs typeface="Arial" panose="020B0604020202020204" pitchFamily="34" charset="0"/>
              </a:rPr>
              <a:t>Efficient</a:t>
            </a:r>
            <a:r>
              <a:rPr lang="de-DE" altLang="de-DE" sz="3600" b="1" dirty="0">
                <a:solidFill>
                  <a:schemeClr val="bg1"/>
                </a:solidFill>
                <a:latin typeface="Arial" panose="020B0604020202020204" pitchFamily="34" charset="0"/>
                <a:cs typeface="Arial" panose="020B0604020202020204" pitchFamily="34" charset="0"/>
              </a:rPr>
              <a:t> Consumer Response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sz="1400" dirty="0"/>
              <a:t>Zu Beginn werden geeignete Projektpartner ausgewählt  und gemeinsam Gestaltungsfelder definiert.</a:t>
            </a:r>
          </a:p>
          <a:p>
            <a:pPr marL="400050" indent="-400050" algn="l">
              <a:buFont typeface="+mj-lt"/>
              <a:buAutoNum type="romanUcPeriod"/>
            </a:pPr>
            <a:r>
              <a:rPr lang="de-DE" altLang="de-DE" sz="1400" dirty="0"/>
              <a:t>Anschließend wird eine Struktur- und Prozessanalyse der Waren- und Informationsflüsse, eine Warengruppen- und Produktanalyse sowie eine Markt- und Kundenanalyse durchgeführt. Potenziale können identifiziert werden.</a:t>
            </a:r>
          </a:p>
          <a:p>
            <a:pPr marL="400050" indent="-400050" algn="l">
              <a:buFont typeface="+mj-lt"/>
              <a:buAutoNum type="romanUcPeriod"/>
            </a:pPr>
            <a:r>
              <a:rPr lang="de-DE" altLang="de-DE" sz="1400" dirty="0"/>
              <a:t>In Pilotbereichen werden physische und informatorische Logistikprozesse in der Nachschubversorgung gestaltet. Ebenfalls wird eine geeignete Informationsinfrastruktur sowie ein begleitendes Nachfragemanagement geplant.</a:t>
            </a:r>
          </a:p>
          <a:p>
            <a:pPr marL="400050" indent="-400050" algn="l">
              <a:buFont typeface="+mj-lt"/>
              <a:buAutoNum type="romanUcPeriod"/>
            </a:pPr>
            <a:r>
              <a:rPr lang="de-DE" altLang="de-DE" sz="1400" dirty="0"/>
              <a:t>Die Konzepte und Piloten werden flächendeckend realisiert.</a:t>
            </a:r>
          </a:p>
          <a:p>
            <a:pPr marL="400050" indent="-400050" algn="l">
              <a:buFont typeface="+mj-lt"/>
              <a:buAutoNum type="romanUcPeriod"/>
            </a:pPr>
            <a:r>
              <a:rPr lang="de-DE" altLang="de-DE" sz="1400" dirty="0"/>
              <a:t>Für den gesamten Prozess wird ein ständiges Umsetzungscontrolling angeraten.</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EA40EC03-13EE-4B87-B09E-9ED383C5D81F}"/>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D78DCCFC-E6BC-4C62-8295-428552BDAABC}"/>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F7C9E930-D862-4BF1-9D36-827EDE0E5B66}"/>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0080EEEF-23C9-43AA-A2B7-C0751E236E23}"/>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EFC28EEF-64C9-4DFD-9692-69AF1B41E1DB}"/>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E3912E51-6DF0-4C2A-A028-1278EDE2019A}"/>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001C39E2-81E6-4A79-9162-9D0CDBAF6FC4}"/>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2538962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767084724"/>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260247"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sz="1778" dirty="0">
                <a:latin typeface="Arial" charset="0"/>
                <a:cs typeface="Arial" charset="0"/>
              </a:rPr>
              <a:t>Die Fähigkeitsmatrix ist eine produkt- und kompetenzbezogene systematisierte Darstellung von Kernfähigkeiten. Kernprodukte bzw. – </a:t>
            </a:r>
            <a:r>
              <a:rPr lang="de-DE" sz="1778" dirty="0" err="1">
                <a:latin typeface="Arial" charset="0"/>
                <a:cs typeface="Arial" charset="0"/>
              </a:rPr>
              <a:t>geschäftsfelder</a:t>
            </a:r>
            <a:r>
              <a:rPr lang="de-DE" sz="1778" dirty="0">
                <a:latin typeface="Arial" charset="0"/>
                <a:cs typeface="Arial" charset="0"/>
              </a:rPr>
              <a:t> werden den dazugehörigen erforderlichen Fähigkeiten zugeordnet. Dadurch entsteht ein Überblick über existierende und zu beziehende Kernkompetenzen. Hieraus lassen sich Normstrategien ableiten, die die Grundlage für Kooperationsbemühungen eines einzelnen Unternehmens bilden können. </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267" b="1" dirty="0">
                <a:solidFill>
                  <a:schemeClr val="bg1"/>
                </a:solidFill>
                <a:latin typeface="Arial" panose="020B0604020202020204" pitchFamily="34" charset="0"/>
                <a:cs typeface="Arial" panose="020B0604020202020204" pitchFamily="34" charset="0"/>
              </a:rPr>
              <a:t>Fähigkeitsmatrix</a:t>
            </a: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Auflistung aller Produkte, Dienstleistungen und Märkte</a:t>
            </a:r>
          </a:p>
          <a:p>
            <a:pPr marL="400050" indent="-400050" algn="l">
              <a:buFont typeface="+mj-lt"/>
              <a:buAutoNum type="romanUcPeriod"/>
            </a:pPr>
            <a:r>
              <a:rPr lang="de-DE" altLang="de-DE" dirty="0"/>
              <a:t>Auflistung aller Kernkompetenzen</a:t>
            </a:r>
          </a:p>
          <a:p>
            <a:pPr marL="400050" indent="-400050" algn="l">
              <a:buFont typeface="+mj-lt"/>
              <a:buAutoNum type="romanUcPeriod"/>
            </a:pPr>
            <a:r>
              <a:rPr lang="de-DE" altLang="de-DE" dirty="0"/>
              <a:t>Darstellung aller Überschneidungen</a:t>
            </a:r>
          </a:p>
          <a:p>
            <a:pPr marL="400050" indent="-400050" algn="l">
              <a:buFont typeface="+mj-lt"/>
              <a:buAutoNum type="romanUcPeriod"/>
            </a:pPr>
            <a:r>
              <a:rPr lang="de-DE" altLang="de-DE" dirty="0"/>
              <a:t>Ableitung von Handlungsempfehlungen hinsichtlich extern zu beziehender Fähigkeiten </a:t>
            </a:r>
          </a:p>
          <a:p>
            <a:pPr marL="400050" indent="-400050">
              <a:buFont typeface="+mj-lt"/>
              <a:buAutoNum type="romanUcPeriod"/>
            </a:pPr>
            <a:endParaRPr lang="de-DE" altLang="de-DE" dirty="0"/>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025B9A31-DD86-456E-B007-ABC129DB4D84}"/>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2AFC1D1C-A9BC-43AD-9367-73FD9C77288E}"/>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BCAEC881-63F4-42A9-8DF1-7EED938012C1}"/>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D3166699-85E6-43E2-BC7B-1F53F5C92727}"/>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E05C03A9-AE05-49C7-B54D-057F0F0A3982}"/>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A28704EC-FE25-42A8-810A-5EDF57264A2A}"/>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A3BFBDD3-6508-4FB4-A416-20233B98F665}"/>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403183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64624"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Zur Planung kundengerechter Produkte ist ein weit-reichendes Wissen über den Zielmarkt notwendig. Die Kano-Analyse dient der systematischen Ermittlung von Kundenanforderungen und der Klassifizierung von Produkteigenschaften. Mit Befragungstechniken und statistischen Auswertungen kann der Einfluss bestimmter Produkteigenschaften auf die Kundenzufriedenheit </a:t>
            </a:r>
            <a:r>
              <a:rPr lang="de-DE" dirty="0" err="1">
                <a:latin typeface="Arial" charset="0"/>
                <a:cs typeface="Arial" charset="0"/>
              </a:rPr>
              <a:t>iden-tifiziert</a:t>
            </a:r>
            <a:r>
              <a:rPr lang="de-DE" dirty="0">
                <a:latin typeface="Arial" charset="0"/>
                <a:cs typeface="Arial" charset="0"/>
              </a:rPr>
              <a:t> werden. Die Kano-Analyse eignet sich auch für komplexe Produkte. Sie analysiert die Erfüllung von Kundenanforderungen aller Produkteigenschaften hin-sichtlich der Kundenzufriedenheit. </a:t>
            </a:r>
          </a:p>
          <a:p>
            <a:pPr>
              <a:lnSpc>
                <a:spcPct val="150000"/>
              </a:lnSpc>
              <a:defRPr/>
            </a:pPr>
            <a:r>
              <a:rPr lang="de-DE" dirty="0">
                <a:latin typeface="Arial" charset="0"/>
                <a:cs typeface="Arial" charset="0"/>
              </a:rPr>
              <a:t>Die Methode unterscheidet drei Klassen von Produkt-eigenschaften: Basis-, Leistungs- und Begeisterungs-merkmale.</a:t>
            </a:r>
          </a:p>
          <a:p>
            <a:pPr algn="just">
              <a:lnSpc>
                <a:spcPct val="150000"/>
              </a:lnSpc>
              <a:defRPr/>
            </a:pPr>
            <a:endParaRPr lang="de-DE" dirty="0">
              <a:latin typeface="Arial" charset="0"/>
              <a:cs typeface="Arial" charset="0"/>
            </a:endParaRP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Kano-Modell</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latin typeface="Arial" panose="020B0604020202020204" pitchFamily="34" charset="0"/>
                <a:cs typeface="Arial" panose="020B0604020202020204" pitchFamily="34" charset="0"/>
              </a:rPr>
              <a:t>Identifikation und Clusterbildung kundenrelevanter Produkteigenschaften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Erstellung des Fragebogens</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Durchführung der Befragung</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Gegenüberstellung eines 	  	    Merkmals in</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funktionaler</a:t>
            </a:r>
          </a:p>
          <a:p>
            <a:pPr marL="1543050" lvl="2" indent="-400050">
              <a:buFont typeface="+mj-lt"/>
              <a:buAutoNum type="romanUcPeriod"/>
            </a:pPr>
            <a:r>
              <a:rPr lang="de-DE" altLang="de-DE" dirty="0">
                <a:latin typeface="Arial" panose="020B0604020202020204" pitchFamily="34" charset="0"/>
                <a:cs typeface="Arial" panose="020B0604020202020204" pitchFamily="34" charset="0"/>
              </a:rPr>
              <a:t>dysfunktionaler Fragenformulierung</a:t>
            </a:r>
          </a:p>
          <a:p>
            <a:pPr marL="1143000" lvl="1" indent="-400050">
              <a:buFont typeface="+mj-lt"/>
              <a:buAutoNum type="romanUcPeriod"/>
            </a:pPr>
            <a:r>
              <a:rPr lang="de-DE" altLang="de-DE" dirty="0">
                <a:latin typeface="Arial" panose="020B0604020202020204" pitchFamily="34" charset="0"/>
                <a:cs typeface="Arial" panose="020B0604020202020204" pitchFamily="34" charset="0"/>
              </a:rPr>
              <a:t>Aufnahme der Kundenaussagen</a:t>
            </a:r>
          </a:p>
          <a:p>
            <a:pPr marL="400050" indent="-400050" algn="l">
              <a:buFont typeface="+mj-lt"/>
              <a:buAutoNum type="romanUcPeriod"/>
            </a:pPr>
            <a:r>
              <a:rPr lang="de-DE" altLang="de-DE" dirty="0">
                <a:latin typeface="Arial" panose="020B0604020202020204" pitchFamily="34" charset="0"/>
                <a:cs typeface="Arial" panose="020B0604020202020204" pitchFamily="34" charset="0"/>
              </a:rPr>
              <a:t> Auswertung und Interpretation</a:t>
            </a:r>
          </a:p>
          <a:p>
            <a:pPr marL="400050" indent="-400050" algn="l">
              <a:buFont typeface="+mj-lt"/>
              <a:buAutoNum type="romanUcPeriod"/>
            </a:pPr>
            <a:endParaRPr lang="de-DE" altLang="de-DE" dirty="0">
              <a:latin typeface="Arial" panose="020B0604020202020204" pitchFamily="34" charset="0"/>
              <a:cs typeface="Arial" panose="020B0604020202020204" pitchFamily="34" charset="0"/>
            </a:endParaRP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0B047ED0-6098-4C51-9034-5DAF9CCCC91D}"/>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3A3F039B-FB8C-4E43-9AB6-45D0F9A914B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C3EA8D53-1BFF-4B4D-9242-CAECB5A48F4B}"/>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FED14403-4CB5-46F0-8FBC-FCB341C52EB8}"/>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D2A275FA-376F-4D9B-8BEC-2642A6917166}"/>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CA1EC44B-A530-4DCC-9651-30C417C7E999}"/>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22F75A63-A74B-4E37-9319-D2008A224F4C}"/>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57595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2963879845"/>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18572"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Der Konzeptwettbewerb umfasst alle Aktivitäten, die zur Sicherstellung einer effizienten Auswahl geeigneter Liefe-</a:t>
            </a:r>
            <a:r>
              <a:rPr lang="de-DE" dirty="0" err="1">
                <a:latin typeface="Arial" charset="0"/>
                <a:cs typeface="Arial" charset="0"/>
              </a:rPr>
              <a:t>ranten</a:t>
            </a:r>
            <a:r>
              <a:rPr lang="de-DE" dirty="0">
                <a:latin typeface="Arial" charset="0"/>
                <a:cs typeface="Arial" charset="0"/>
              </a:rPr>
              <a:t> sowie zur methodischen Unterstützung der </a:t>
            </a:r>
            <a:r>
              <a:rPr lang="de-DE" dirty="0" err="1">
                <a:latin typeface="Arial" charset="0"/>
                <a:cs typeface="Arial" charset="0"/>
              </a:rPr>
              <a:t>Gestal-tung</a:t>
            </a:r>
            <a:r>
              <a:rPr lang="de-DE" dirty="0">
                <a:latin typeface="Arial" charset="0"/>
                <a:cs typeface="Arial" charset="0"/>
              </a:rPr>
              <a:t> nachhaltiger Entwicklungskooperationen beitragen.  </a:t>
            </a:r>
          </a:p>
          <a:p>
            <a:pPr>
              <a:lnSpc>
                <a:spcPct val="150000"/>
              </a:lnSpc>
              <a:defRPr/>
            </a:pPr>
            <a:r>
              <a:rPr lang="de-DE" dirty="0">
                <a:latin typeface="Arial" charset="0"/>
                <a:cs typeface="Arial" charset="0"/>
              </a:rPr>
              <a:t>Diesbezüglich stellt die Methode eine wichtige Systematik zur Ideengenerierung innerhalb der Konzeptentwicklungs-phase dar und ermöglicht es, Strukturen für eine partner-</a:t>
            </a:r>
            <a:r>
              <a:rPr lang="de-DE" dirty="0" err="1">
                <a:latin typeface="Arial" charset="0"/>
                <a:cs typeface="Arial" charset="0"/>
              </a:rPr>
              <a:t>schaftliche</a:t>
            </a:r>
            <a:r>
              <a:rPr lang="de-DE" dirty="0">
                <a:latin typeface="Arial" charset="0"/>
                <a:cs typeface="Arial" charset="0"/>
              </a:rPr>
              <a:t> Zusammenarbeit zu optimieren. </a:t>
            </a:r>
          </a:p>
          <a:p>
            <a:pPr>
              <a:lnSpc>
                <a:spcPct val="150000"/>
              </a:lnSpc>
              <a:defRPr/>
            </a:pPr>
            <a:r>
              <a:rPr lang="de-DE" dirty="0">
                <a:latin typeface="Arial" charset="0"/>
                <a:cs typeface="Arial" charset="0"/>
              </a:rPr>
              <a:t>Ziel des Konzeptwettbewerbs ist es, die besten Konzept-ideen bzw. die passenden Lieferanten zu identifizieren, um deren Potenziale zur Generierung nachhaltiger </a:t>
            </a:r>
            <a:r>
              <a:rPr lang="de-DE" dirty="0" err="1">
                <a:latin typeface="Arial" charset="0"/>
                <a:cs typeface="Arial" charset="0"/>
              </a:rPr>
              <a:t>Wettbe-werbsvorteile</a:t>
            </a:r>
            <a:r>
              <a:rPr lang="de-DE" dirty="0">
                <a:latin typeface="Arial" charset="0"/>
                <a:cs typeface="Arial" charset="0"/>
              </a:rPr>
              <a:t> zu nutzen.</a:t>
            </a:r>
          </a:p>
          <a:p>
            <a:pPr algn="just">
              <a:lnSpc>
                <a:spcPct val="150000"/>
              </a:lnSpc>
              <a:defRPr/>
            </a:pPr>
            <a:endParaRPr lang="de-DE" dirty="0">
              <a:latin typeface="Arial" charset="0"/>
              <a:cs typeface="Arial" charset="0"/>
            </a:endParaRP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Konzeptwettbewerb</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Der konkrete Ablauf wird festgelegt (u.a. Ressourcen, Zeitplan, Ansprechpartner und Kommunikationskonzept).</a:t>
            </a:r>
          </a:p>
          <a:p>
            <a:pPr marL="400050" indent="-400050" algn="l">
              <a:buFont typeface="+mj-lt"/>
              <a:buAutoNum type="romanUcPeriod"/>
            </a:pPr>
            <a:r>
              <a:rPr lang="de-DE" altLang="de-DE" dirty="0"/>
              <a:t>Die Konzeptanforderungen werden mittels eines Lastenheftes (Vorgaben und Spezifikationen) dargelegt. Es erfolgt eine Vorauswahl potenzieller Zulieferer.</a:t>
            </a:r>
          </a:p>
          <a:p>
            <a:pPr marL="400050" indent="-400050" algn="l">
              <a:buFont typeface="+mj-lt"/>
              <a:buAutoNum type="romanUcPeriod"/>
            </a:pPr>
            <a:r>
              <a:rPr lang="de-DE" altLang="de-DE" dirty="0"/>
              <a:t>Der Konzeptwettbewerb wird durch-geführt. Das Lastenheft wird übergeben. Die Lieferanten arbeiten ein Konzept aus und präsentieren das Ergebnis im Rahmen eines Lieferantenworkshops.</a:t>
            </a:r>
          </a:p>
          <a:p>
            <a:pPr marL="400050" indent="-400050" algn="l">
              <a:buFont typeface="+mj-lt"/>
              <a:buAutoNum type="romanUcPeriod"/>
            </a:pPr>
            <a:r>
              <a:rPr lang="de-DE" altLang="de-DE" dirty="0"/>
              <a:t>Die Teilnehmer des Wettbewerbs werden bewertet.</a:t>
            </a:r>
          </a:p>
          <a:p>
            <a:pPr marL="400050" indent="-400050" algn="l">
              <a:buFont typeface="+mj-lt"/>
              <a:buAutoNum type="romanUcPeriod"/>
            </a:pPr>
            <a:r>
              <a:rPr lang="de-DE" altLang="de-DE" dirty="0"/>
              <a:t>Auf Grundlage von Konzept- und Lieferantenbewertung erfolgt die Auswahl.</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EF692F27-25DA-41EC-AEDA-87B411FE3D41}"/>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02A9FAAB-D5E3-428E-AC21-A82DC8D26F31}"/>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0B941852-8189-40DB-BA3F-F35D6B92E980}"/>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7F1B8E65-DD48-4EC0-A4E3-A0C0B7F68478}"/>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95CF3E33-8948-4A19-A522-992BF2EA7C2B}"/>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208B47C1-D902-49C3-B9CA-BB83FDBA8C38}"/>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543AD8D4-D8EB-4F7D-9F71-BC28A25F0028}"/>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74921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Objekt 4" hidden="1">
            <a:extLst>
              <a:ext uri="{FF2B5EF4-FFF2-40B4-BE49-F238E27FC236}">
                <a16:creationId xmlns="" xmlns:a16="http://schemas.microsoft.com/office/drawing/2014/main" id="{CAFBD6B5-28CA-448C-9A93-A0A1CD326555}"/>
              </a:ext>
            </a:extLst>
          </p:cNvPr>
          <p:cNvGraphicFramePr>
            <a:graphicFrameLocks noChangeAspect="1"/>
          </p:cNvGraphicFramePr>
          <p:nvPr>
            <p:custDataLst>
              <p:tags r:id="rId2"/>
            </p:custDataLst>
            <p:extLst>
              <p:ext uri="{D42A27DB-BD31-4B8C-83A1-F6EECF244321}">
                <p14:modId xmlns:p14="http://schemas.microsoft.com/office/powerpoint/2010/main" val="1397154177"/>
              </p:ext>
            </p:extLst>
          </p:nvPr>
        </p:nvGraphicFramePr>
        <p:xfrm>
          <a:off x="2824" y="-3553176"/>
          <a:ext cx="2821" cy="2821"/>
        </p:xfrm>
        <a:graphic>
          <a:graphicData uri="http://schemas.openxmlformats.org/presentationml/2006/ole">
            <mc:AlternateContent xmlns:mc="http://schemas.openxmlformats.org/markup-compatibility/2006">
              <mc:Choice xmlns:v="urn:schemas-microsoft-com:vml" Requires="v">
                <p:oleObj spid="_x0000_s319598" name="think-cell Folie" r:id="rId6" imgW="360" imgH="360" progId="TCLayout.ActiveDocument.1">
                  <p:embed/>
                </p:oleObj>
              </mc:Choice>
              <mc:Fallback>
                <p:oleObj name="think-cell Folie" r:id="rId6" imgW="360" imgH="360" progId="TCLayout.ActiveDocument.1">
                  <p:embed/>
                  <p:pic>
                    <p:nvPicPr>
                      <p:cNvPr id="91138" name="Objekt 4" hidden="1">
                        <a:extLst>
                          <a:ext uri="{FF2B5EF4-FFF2-40B4-BE49-F238E27FC236}">
                            <a16:creationId xmlns="" xmlns:a16="http://schemas.microsoft.com/office/drawing/2014/main" id="{CAFBD6B5-28CA-448C-9A93-A0A1CD3265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4" y="-3553176"/>
                        <a:ext cx="2821" cy="2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hteck 2" hidden="1">
            <a:extLst>
              <a:ext uri="{FF2B5EF4-FFF2-40B4-BE49-F238E27FC236}">
                <a16:creationId xmlns="" xmlns:a16="http://schemas.microsoft.com/office/drawing/2014/main" id="{2D57181E-369B-41E0-A69D-891B8246DE52}"/>
              </a:ext>
            </a:extLst>
          </p:cNvPr>
          <p:cNvSpPr/>
          <p:nvPr>
            <p:custDataLst>
              <p:tags r:id="rId3"/>
            </p:custDataLst>
          </p:nvPr>
        </p:nvSpPr>
        <p:spPr>
          <a:xfrm>
            <a:off x="0" y="-3556000"/>
            <a:ext cx="282222" cy="282222"/>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de-DE" sz="4267"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11" name="Textfeld 10">
            <a:extLst>
              <a:ext uri="{FF2B5EF4-FFF2-40B4-BE49-F238E27FC236}">
                <a16:creationId xmlns="" xmlns:a16="http://schemas.microsoft.com/office/drawing/2014/main" id="{D6FE48E6-74CF-4562-A3D6-4DF10EE45520}"/>
              </a:ext>
            </a:extLst>
          </p:cNvPr>
          <p:cNvSpPr txBox="1"/>
          <p:nvPr/>
        </p:nvSpPr>
        <p:spPr>
          <a:xfrm>
            <a:off x="367214" y="2220199"/>
            <a:ext cx="6177844" cy="6620933"/>
          </a:xfrm>
          <a:prstGeom prst="rect">
            <a:avLst/>
          </a:prstGeom>
          <a:solidFill>
            <a:schemeClr val="bg1">
              <a:lumMod val="95000"/>
            </a:schemeClr>
          </a:solidFill>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457200" fontAlgn="base">
              <a:spcBef>
                <a:spcPct val="0"/>
              </a:spcBef>
              <a:spcAft>
                <a:spcPct val="0"/>
              </a:spcAft>
              <a:defRPr>
                <a:solidFill>
                  <a:schemeClr val="tx1"/>
                </a:solidFill>
                <a:latin typeface="Calibri" pitchFamily="34" charset="0"/>
              </a:defRPr>
            </a:lvl6pPr>
            <a:lvl7pPr marL="2971800" indent="-228600" defTabSz="457200" fontAlgn="base">
              <a:spcBef>
                <a:spcPct val="0"/>
              </a:spcBef>
              <a:spcAft>
                <a:spcPct val="0"/>
              </a:spcAft>
              <a:defRPr>
                <a:solidFill>
                  <a:schemeClr val="tx1"/>
                </a:solidFill>
                <a:latin typeface="Calibri" pitchFamily="34" charset="0"/>
              </a:defRPr>
            </a:lvl7pPr>
            <a:lvl8pPr marL="3429000" indent="-228600" defTabSz="457200" fontAlgn="base">
              <a:spcBef>
                <a:spcPct val="0"/>
              </a:spcBef>
              <a:spcAft>
                <a:spcPct val="0"/>
              </a:spcAft>
              <a:defRPr>
                <a:solidFill>
                  <a:schemeClr val="tx1"/>
                </a:solidFill>
                <a:latin typeface="Calibri" pitchFamily="34" charset="0"/>
              </a:defRPr>
            </a:lvl8pPr>
            <a:lvl9pPr marL="3886200" indent="-228600" defTabSz="457200" fontAlgn="base">
              <a:spcBef>
                <a:spcPct val="0"/>
              </a:spcBef>
              <a:spcAft>
                <a:spcPct val="0"/>
              </a:spcAft>
              <a:defRPr>
                <a:solidFill>
                  <a:schemeClr val="tx1"/>
                </a:solidFill>
                <a:latin typeface="Calibri" pitchFamily="34" charset="0"/>
              </a:defRPr>
            </a:lvl9pPr>
          </a:lstStyle>
          <a:p>
            <a:pPr>
              <a:lnSpc>
                <a:spcPct val="150000"/>
              </a:lnSpc>
              <a:defRPr/>
            </a:pPr>
            <a:r>
              <a:rPr lang="de-DE" dirty="0">
                <a:latin typeface="Arial" charset="0"/>
                <a:cs typeface="Arial" charset="0"/>
              </a:rPr>
              <a:t>Die Kosten-Nutzen-Analyse ermittelt den potenziellen Nettonutzen einer Technologie. Dazu werden die Kosten für die Umsetzung einer Technologie dem daraus erzielbaren Nutzen gegenübergestellt. Dies umfasst sowohl alle Aufwendungen und Erträge über die gesamte Anwendungsdauer, als auch qualitative Größen, wie beispielsweise die Zuverlässigkeit. Alle nicht monetären Größen werden durch einen definierten Umrechnungs-faktor in Geldwerte umgewandelt, um diese vergleichbar zu machen. Anhand dessen ergibt sich der Nettonutzen als Differenz aus dem nun monetären Nutzen und den Kosten einer Technologierealisierung. Bei mehreren Alternativen ergibt sich eine Reihenfolge, bei der grundsätzlich diejenige mit dem höchsten Nettonutzen als die Beste erachtet wird, unter Berücksichtigung eventuell nicht monetär erfassbarer Größen.</a:t>
            </a:r>
          </a:p>
        </p:txBody>
      </p:sp>
      <p:sp>
        <p:nvSpPr>
          <p:cNvPr id="91144" name="Textfeld 40">
            <a:extLst>
              <a:ext uri="{FF2B5EF4-FFF2-40B4-BE49-F238E27FC236}">
                <a16:creationId xmlns="" xmlns:a16="http://schemas.microsoft.com/office/drawing/2014/main" id="{13844F44-9EA6-49B4-A125-FA5965B07147}"/>
              </a:ext>
            </a:extLst>
          </p:cNvPr>
          <p:cNvSpPr txBox="1">
            <a:spLocks noChangeArrowheads="1"/>
          </p:cNvSpPr>
          <p:nvPr/>
        </p:nvSpPr>
        <p:spPr bwMode="auto">
          <a:xfrm>
            <a:off x="367214" y="1626896"/>
            <a:ext cx="6177844"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Beschreibung</a:t>
            </a:r>
          </a:p>
        </p:txBody>
      </p:sp>
      <p:graphicFrame>
        <p:nvGraphicFramePr>
          <p:cNvPr id="2" name="Diagramm 42">
            <a:extLst>
              <a:ext uri="{FF2B5EF4-FFF2-40B4-BE49-F238E27FC236}">
                <a16:creationId xmlns="" xmlns:a16="http://schemas.microsoft.com/office/drawing/2014/main" id="{0F8B55C0-D1E2-4405-AE7D-65432476FE76}"/>
              </a:ext>
            </a:extLst>
          </p:cNvPr>
          <p:cNvGraphicFramePr>
            <a:graphicFrameLocks/>
          </p:cNvGraphicFramePr>
          <p:nvPr/>
        </p:nvGraphicFramePr>
        <p:xfrm>
          <a:off x="10509956" y="2517423"/>
          <a:ext cx="905934" cy="852311"/>
        </p:xfrm>
        <a:graphic>
          <a:graphicData uri="http://schemas.openxmlformats.org/drawingml/2006/chart">
            <c:chart xmlns:c="http://schemas.openxmlformats.org/drawingml/2006/chart" xmlns:r="http://schemas.openxmlformats.org/officeDocument/2006/relationships" r:id="rId8"/>
          </a:graphicData>
        </a:graphic>
      </p:graphicFrame>
      <p:sp>
        <p:nvSpPr>
          <p:cNvPr id="91148" name="Titel 1">
            <a:extLst>
              <a:ext uri="{FF2B5EF4-FFF2-40B4-BE49-F238E27FC236}">
                <a16:creationId xmlns="" xmlns:a16="http://schemas.microsoft.com/office/drawing/2014/main" id="{AC84A247-3F35-4D73-8FD8-F4BB332D379F}"/>
              </a:ext>
            </a:extLst>
          </p:cNvPr>
          <p:cNvSpPr>
            <a:spLocks noGrp="1"/>
          </p:cNvSpPr>
          <p:nvPr>
            <p:ph type="ctrTitle"/>
          </p:nvPr>
        </p:nvSpPr>
        <p:spPr>
          <a:xfrm>
            <a:off x="0" y="136858"/>
            <a:ext cx="12192000" cy="1258711"/>
          </a:xfrm>
          <a:solidFill>
            <a:srgbClr val="003366"/>
          </a:solidFill>
        </p:spPr>
        <p:txBody>
          <a:bodyPr/>
          <a:lstStyle/>
          <a:p>
            <a:pPr eaLnBrk="1" hangingPunct="1"/>
            <a:r>
              <a:rPr lang="de-DE" altLang="de-DE" sz="4267" b="1" dirty="0">
                <a:solidFill>
                  <a:schemeClr val="bg1"/>
                </a:solidFill>
                <a:latin typeface="Arial" panose="020B0604020202020204" pitchFamily="34" charset="0"/>
                <a:cs typeface="Arial" panose="020B0604020202020204" pitchFamily="34" charset="0"/>
              </a:rPr>
              <a:t>Methodenprofil</a:t>
            </a:r>
            <a:br>
              <a:rPr lang="de-DE" altLang="de-DE" sz="4267" b="1" dirty="0">
                <a:solidFill>
                  <a:schemeClr val="bg1"/>
                </a:solidFill>
                <a:latin typeface="Arial" panose="020B0604020202020204" pitchFamily="34" charset="0"/>
                <a:cs typeface="Arial" panose="020B0604020202020204" pitchFamily="34" charset="0"/>
              </a:rPr>
            </a:br>
            <a:r>
              <a:rPr lang="de-DE" altLang="de-DE" sz="4400" b="1" dirty="0">
                <a:solidFill>
                  <a:schemeClr val="bg1"/>
                </a:solidFill>
                <a:latin typeface="Arial" panose="020B0604020202020204" pitchFamily="34" charset="0"/>
                <a:cs typeface="Arial" panose="020B0604020202020204" pitchFamily="34" charset="0"/>
              </a:rPr>
              <a:t>Kosten-Nutzen-Analyse</a:t>
            </a:r>
            <a:endParaRPr lang="de-DE" altLang="de-DE" sz="4267" b="1" dirty="0">
              <a:solidFill>
                <a:schemeClr val="bg1"/>
              </a:solidFill>
              <a:latin typeface="Arial" panose="020B0604020202020204" pitchFamily="34" charset="0"/>
              <a:cs typeface="Arial" panose="020B0604020202020204" pitchFamily="34" charset="0"/>
            </a:endParaRPr>
          </a:p>
        </p:txBody>
      </p:sp>
      <p:sp>
        <p:nvSpPr>
          <p:cNvPr id="91161" name="Textfeld 28">
            <a:extLst>
              <a:ext uri="{FF2B5EF4-FFF2-40B4-BE49-F238E27FC236}">
                <a16:creationId xmlns="" xmlns:a16="http://schemas.microsoft.com/office/drawing/2014/main" id="{2F57630A-5BE3-4155-B2A4-14580F1111A9}"/>
              </a:ext>
            </a:extLst>
          </p:cNvPr>
          <p:cNvSpPr txBox="1">
            <a:spLocks noChangeArrowheads="1"/>
          </p:cNvSpPr>
          <p:nvPr/>
        </p:nvSpPr>
        <p:spPr bwMode="auto">
          <a:xfrm>
            <a:off x="7018544" y="2220199"/>
            <a:ext cx="4806242" cy="6620933"/>
          </a:xfrm>
          <a:prstGeom prst="rect">
            <a:avLst/>
          </a:prstGeom>
          <a:solidFill>
            <a:schemeClr val="bg1">
              <a:lumMod val="95000"/>
            </a:schemeClr>
          </a:solidFill>
          <a:extLst>
            <a:ext uri="{91240B29-F687-4F45-9708-019B960494DF}">
              <a14:hiddenLine xmlns:a14="http://schemas.microsoft.com/office/drawing/2010/main" w="9525">
                <a:solidFill>
                  <a:srgbClr val="000000"/>
                </a:solidFill>
                <a:miter lim="800000"/>
                <a:headEnd/>
                <a:tailEnd/>
              </a14:hiddenLine>
            </a:ext>
          </a:extLst>
        </p:spPr>
        <p:txBody>
          <a:bodyPr/>
          <a:lstStyle>
            <a:defPPr>
              <a:defRPr lang="de-DE"/>
            </a:defPPr>
            <a:lvl1pPr algn="just">
              <a:lnSpc>
                <a:spcPct val="150000"/>
              </a:lnSpc>
              <a:defRPr sz="1778">
                <a:latin typeface="Arial" charset="0"/>
                <a:cs typeface="Arial" charset="0"/>
              </a:defRPr>
            </a:lvl1pPr>
            <a:lvl2pPr marL="742950" indent="-285750">
              <a:defRPr>
                <a:latin typeface="Calibri" pitchFamily="34" charset="0"/>
              </a:defRPr>
            </a:lvl2pPr>
            <a:lvl3pPr marL="1143000" indent="-228600">
              <a:defRPr>
                <a:latin typeface="Calibri" pitchFamily="34" charset="0"/>
              </a:defRPr>
            </a:lvl3pPr>
            <a:lvl4pPr marL="1600200" indent="-228600">
              <a:defRPr>
                <a:latin typeface="Calibri" pitchFamily="34" charset="0"/>
              </a:defRPr>
            </a:lvl4pPr>
            <a:lvl5pPr marL="2057400" indent="-228600">
              <a:defRPr>
                <a:latin typeface="Calibri" pitchFamily="34" charset="0"/>
              </a:defRPr>
            </a:lvl5pPr>
            <a:lvl6pPr marL="2514600" indent="-228600" defTabSz="457200" fontAlgn="base">
              <a:spcBef>
                <a:spcPct val="0"/>
              </a:spcBef>
              <a:spcAft>
                <a:spcPct val="0"/>
              </a:spcAft>
              <a:defRPr>
                <a:latin typeface="Calibri" pitchFamily="34" charset="0"/>
              </a:defRPr>
            </a:lvl6pPr>
            <a:lvl7pPr marL="2971800" indent="-228600" defTabSz="457200" fontAlgn="base">
              <a:spcBef>
                <a:spcPct val="0"/>
              </a:spcBef>
              <a:spcAft>
                <a:spcPct val="0"/>
              </a:spcAft>
              <a:defRPr>
                <a:latin typeface="Calibri" pitchFamily="34" charset="0"/>
              </a:defRPr>
            </a:lvl7pPr>
            <a:lvl8pPr marL="3429000" indent="-228600" defTabSz="457200" fontAlgn="base">
              <a:spcBef>
                <a:spcPct val="0"/>
              </a:spcBef>
              <a:spcAft>
                <a:spcPct val="0"/>
              </a:spcAft>
              <a:defRPr>
                <a:latin typeface="Calibri" pitchFamily="34" charset="0"/>
              </a:defRPr>
            </a:lvl8pPr>
            <a:lvl9pPr marL="3886200" indent="-228600" defTabSz="457200" fontAlgn="base">
              <a:spcBef>
                <a:spcPct val="0"/>
              </a:spcBef>
              <a:spcAft>
                <a:spcPct val="0"/>
              </a:spcAft>
              <a:defRPr>
                <a:latin typeface="Calibri" pitchFamily="34" charset="0"/>
              </a:defRPr>
            </a:lvl9pPr>
          </a:lstStyle>
          <a:p>
            <a:pPr marL="400050" indent="-400050" algn="l">
              <a:buFont typeface="+mj-lt"/>
              <a:buAutoNum type="romanUcPeriod"/>
            </a:pPr>
            <a:r>
              <a:rPr lang="de-DE" altLang="de-DE" dirty="0"/>
              <a:t>Zusammenstellung relevanter Daten</a:t>
            </a:r>
          </a:p>
          <a:p>
            <a:pPr marL="400050" indent="-400050" algn="l">
              <a:buFont typeface="+mj-lt"/>
              <a:buAutoNum type="romanUcPeriod"/>
            </a:pPr>
            <a:r>
              <a:rPr lang="de-DE" altLang="de-DE" dirty="0"/>
              <a:t>Selektion der Technologiealternativen</a:t>
            </a:r>
          </a:p>
          <a:p>
            <a:pPr marL="400050" indent="-400050" algn="l">
              <a:buFont typeface="+mj-lt"/>
              <a:buAutoNum type="romanUcPeriod"/>
            </a:pPr>
            <a:r>
              <a:rPr lang="de-DE" altLang="de-DE" dirty="0"/>
              <a:t>Bestimmung von Kosten und Nutzen je Alternative</a:t>
            </a:r>
          </a:p>
          <a:p>
            <a:pPr marL="400050" indent="-400050" algn="l">
              <a:buFont typeface="+mj-lt"/>
              <a:buAutoNum type="romanUcPeriod"/>
            </a:pPr>
            <a:r>
              <a:rPr lang="de-DE" altLang="de-DE" dirty="0"/>
              <a:t>Auswahl einer geeigneten Kalkulationszinsmethode</a:t>
            </a:r>
          </a:p>
          <a:p>
            <a:pPr marL="400050" indent="-400050" algn="l">
              <a:buFont typeface="+mj-lt"/>
              <a:buAutoNum type="romanUcPeriod"/>
            </a:pPr>
            <a:r>
              <a:rPr lang="de-DE" altLang="de-DE" dirty="0"/>
              <a:t>Berechnung des Nettonutzens je Alternative und Aufführen nicht monetär erfassbarer Bedingungen</a:t>
            </a:r>
          </a:p>
          <a:p>
            <a:pPr marL="400050" indent="-400050" algn="l">
              <a:buFont typeface="+mj-lt"/>
              <a:buAutoNum type="romanUcPeriod"/>
            </a:pPr>
            <a:r>
              <a:rPr lang="de-DE" altLang="de-DE" dirty="0"/>
              <a:t>Festlegen einer Rangfolge der Alternativen</a:t>
            </a:r>
          </a:p>
        </p:txBody>
      </p:sp>
      <p:sp>
        <p:nvSpPr>
          <p:cNvPr id="29" name="Textfeld 40">
            <a:extLst>
              <a:ext uri="{FF2B5EF4-FFF2-40B4-BE49-F238E27FC236}">
                <a16:creationId xmlns="" xmlns:a16="http://schemas.microsoft.com/office/drawing/2014/main" id="{C20EB12C-204F-2C4D-B1CC-B903E1C8D11C}"/>
              </a:ext>
            </a:extLst>
          </p:cNvPr>
          <p:cNvSpPr txBox="1">
            <a:spLocks noChangeArrowheads="1"/>
          </p:cNvSpPr>
          <p:nvPr/>
        </p:nvSpPr>
        <p:spPr bwMode="auto">
          <a:xfrm>
            <a:off x="7018543" y="1626896"/>
            <a:ext cx="4806243" cy="572987"/>
          </a:xfrm>
          <a:prstGeom prst="rect">
            <a:avLst/>
          </a:prstGeom>
          <a:solidFill>
            <a:srgbClr val="0033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812810" eaLnBrk="1" hangingPunct="1">
              <a:defRPr sz="4267" b="1">
                <a:solidFill>
                  <a:schemeClr val="bg1"/>
                </a:solidFill>
                <a:ea typeface="+mj-ea"/>
                <a:cs typeface="Arial" panose="020B0604020202020204" pitchFamily="34" charset="0"/>
              </a:defRPr>
            </a:lvl1pPr>
            <a:lvl2pPr algn="ctr" defTabSz="812810" eaLnBrk="0" hangingPunct="0">
              <a:defRPr sz="7822">
                <a:latin typeface="Calibri" pitchFamily="34" charset="0"/>
              </a:defRPr>
            </a:lvl2pPr>
            <a:lvl3pPr algn="ctr" defTabSz="812810" eaLnBrk="0" hangingPunct="0">
              <a:defRPr sz="7822">
                <a:latin typeface="Calibri" pitchFamily="34" charset="0"/>
              </a:defRPr>
            </a:lvl3pPr>
            <a:lvl4pPr algn="ctr" defTabSz="812810" eaLnBrk="0" hangingPunct="0">
              <a:defRPr sz="7822">
                <a:latin typeface="Calibri" pitchFamily="34" charset="0"/>
              </a:defRPr>
            </a:lvl4pPr>
            <a:lvl5pPr algn="ctr" defTabSz="812810" eaLnBrk="0" hangingPunct="0">
              <a:defRPr sz="7822">
                <a:latin typeface="Calibri" pitchFamily="34" charset="0"/>
              </a:defRPr>
            </a:lvl5pPr>
            <a:lvl6pPr marL="812810" algn="ctr" defTabSz="812810" fontAlgn="base">
              <a:spcBef>
                <a:spcPct val="0"/>
              </a:spcBef>
              <a:spcAft>
                <a:spcPct val="0"/>
              </a:spcAft>
              <a:defRPr sz="7822">
                <a:latin typeface="Calibri" pitchFamily="34" charset="0"/>
              </a:defRPr>
            </a:lvl6pPr>
            <a:lvl7pPr marL="1625620" algn="ctr" defTabSz="812810" fontAlgn="base">
              <a:spcBef>
                <a:spcPct val="0"/>
              </a:spcBef>
              <a:spcAft>
                <a:spcPct val="0"/>
              </a:spcAft>
              <a:defRPr sz="7822">
                <a:latin typeface="Calibri" pitchFamily="34" charset="0"/>
              </a:defRPr>
            </a:lvl7pPr>
            <a:lvl8pPr marL="2438430" algn="ctr" defTabSz="812810" fontAlgn="base">
              <a:spcBef>
                <a:spcPct val="0"/>
              </a:spcBef>
              <a:spcAft>
                <a:spcPct val="0"/>
              </a:spcAft>
              <a:defRPr sz="7822">
                <a:latin typeface="Calibri" pitchFamily="34" charset="0"/>
              </a:defRPr>
            </a:lvl8pPr>
            <a:lvl9pPr marL="3251241" algn="ctr" defTabSz="812810" fontAlgn="base">
              <a:spcBef>
                <a:spcPct val="0"/>
              </a:spcBef>
              <a:spcAft>
                <a:spcPct val="0"/>
              </a:spcAft>
              <a:defRPr sz="7822">
                <a:latin typeface="Calibri" pitchFamily="34" charset="0"/>
              </a:defRPr>
            </a:lvl9pPr>
          </a:lstStyle>
          <a:p>
            <a:r>
              <a:rPr lang="de-DE" altLang="de-DE" sz="2800" dirty="0"/>
              <a:t>Vorgehen</a:t>
            </a:r>
          </a:p>
        </p:txBody>
      </p:sp>
      <p:grpSp>
        <p:nvGrpSpPr>
          <p:cNvPr id="12" name="Gruppieren 11">
            <a:extLst>
              <a:ext uri="{FF2B5EF4-FFF2-40B4-BE49-F238E27FC236}">
                <a16:creationId xmlns="" xmlns:a16="http://schemas.microsoft.com/office/drawing/2014/main" id="{F3A81F38-53BE-4A32-A8A5-407EC0098298}"/>
              </a:ext>
            </a:extLst>
          </p:cNvPr>
          <p:cNvGrpSpPr/>
          <p:nvPr/>
        </p:nvGrpSpPr>
        <p:grpSpPr>
          <a:xfrm>
            <a:off x="367214" y="415045"/>
            <a:ext cx="2114845" cy="702336"/>
            <a:chOff x="367214" y="423356"/>
            <a:chExt cx="2114845" cy="702336"/>
          </a:xfrm>
        </p:grpSpPr>
        <p:sp>
          <p:nvSpPr>
            <p:cNvPr id="13" name="Rechteck 12">
              <a:extLst>
                <a:ext uri="{FF2B5EF4-FFF2-40B4-BE49-F238E27FC236}">
                  <a16:creationId xmlns="" xmlns:a16="http://schemas.microsoft.com/office/drawing/2014/main" id="{A217AE84-AA20-4C27-8CE3-3FA837B26D82}"/>
                </a:ext>
              </a:extLst>
            </p:cNvPr>
            <p:cNvSpPr/>
            <p:nvPr/>
          </p:nvSpPr>
          <p:spPr>
            <a:xfrm>
              <a:off x="367214" y="423356"/>
              <a:ext cx="2114845" cy="702336"/>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Grafik 13">
              <a:extLst>
                <a:ext uri="{FF2B5EF4-FFF2-40B4-BE49-F238E27FC236}">
                  <a16:creationId xmlns="" xmlns:a16="http://schemas.microsoft.com/office/drawing/2014/main" id="{86122173-6238-44D5-B9E2-47B74C918C86}"/>
                </a:ext>
              </a:extLst>
            </p:cNvPr>
            <p:cNvPicPr>
              <a:picLocks noChangeAspect="1"/>
            </p:cNvPicPr>
            <p:nvPr/>
          </p:nvPicPr>
          <p:blipFill>
            <a:blip r:embed="rId9"/>
            <a:srcRect l="13731" t="21926" r="4400" b="29295"/>
            <a:stretch/>
          </p:blipFill>
          <p:spPr bwMode="auto">
            <a:xfrm>
              <a:off x="403036" y="496981"/>
              <a:ext cx="2043201" cy="555085"/>
            </a:xfrm>
            <a:prstGeom prst="rect">
              <a:avLst/>
            </a:prstGeom>
            <a:noFill/>
            <a:ln>
              <a:noFill/>
            </a:ln>
          </p:spPr>
        </p:pic>
      </p:grpSp>
      <p:grpSp>
        <p:nvGrpSpPr>
          <p:cNvPr id="15" name="Gruppieren 14">
            <a:extLst>
              <a:ext uri="{FF2B5EF4-FFF2-40B4-BE49-F238E27FC236}">
                <a16:creationId xmlns="" xmlns:a16="http://schemas.microsoft.com/office/drawing/2014/main" id="{143CA213-733F-4895-A65C-CBF9D82BBD58}"/>
              </a:ext>
            </a:extLst>
          </p:cNvPr>
          <p:cNvGrpSpPr/>
          <p:nvPr/>
        </p:nvGrpSpPr>
        <p:grpSpPr>
          <a:xfrm>
            <a:off x="9496707" y="547801"/>
            <a:ext cx="2405199" cy="436822"/>
            <a:chOff x="2961940" y="7733211"/>
            <a:chExt cx="2405199" cy="436822"/>
          </a:xfrm>
        </p:grpSpPr>
        <p:sp>
          <p:nvSpPr>
            <p:cNvPr id="16" name="Pfeil: Fünfeck 15">
              <a:extLst>
                <a:ext uri="{FF2B5EF4-FFF2-40B4-BE49-F238E27FC236}">
                  <a16:creationId xmlns="" xmlns:a16="http://schemas.microsoft.com/office/drawing/2014/main" id="{3A8623EE-647D-497B-98AB-14621B5FF8F1}"/>
                </a:ext>
              </a:extLst>
            </p:cNvPr>
            <p:cNvSpPr/>
            <p:nvPr/>
          </p:nvSpPr>
          <p:spPr bwMode="auto">
            <a:xfrm>
              <a:off x="2961940" y="7737305"/>
              <a:ext cx="963397" cy="432728"/>
            </a:xfrm>
            <a:prstGeom prst="homePlate">
              <a:avLst>
                <a:gd name="adj" fmla="val 50000"/>
              </a:avLst>
            </a:prstGeom>
            <a:solidFill>
              <a:schemeClr val="bg1">
                <a:lumMod val="75000"/>
              </a:schemeClr>
            </a:solidFill>
            <a:ln w="32861" algn="ctr">
              <a:solidFill>
                <a:schemeClr val="bg1"/>
              </a:solidFill>
              <a:miter lim="800000"/>
              <a:headEnd/>
              <a:tailEnd/>
            </a:ln>
          </p:spPr>
          <p:txBody>
            <a:bodyPr lIns="0" tIns="0" rIns="0" bIns="0" anchor="ctr"/>
            <a:lstStyle/>
            <a:p>
              <a:pPr algn="ctr">
                <a:spcAft>
                  <a:spcPts val="0"/>
                </a:spcAft>
                <a:defRPr/>
              </a:pPr>
              <a:r>
                <a:rPr lang="de-DE" sz="800" b="1" dirty="0">
                  <a:latin typeface="Arial"/>
                  <a:cs typeface="Arial"/>
                </a:rPr>
                <a:t>Konzeptio-nierungsphase</a:t>
              </a:r>
              <a:endParaRPr sz="1000" dirty="0"/>
            </a:p>
          </p:txBody>
        </p:sp>
        <p:sp>
          <p:nvSpPr>
            <p:cNvPr id="17" name="Pfeil: Chevron 16">
              <a:extLst>
                <a:ext uri="{FF2B5EF4-FFF2-40B4-BE49-F238E27FC236}">
                  <a16:creationId xmlns="" xmlns:a16="http://schemas.microsoft.com/office/drawing/2014/main" id="{95D80E73-32C8-4A10-97D3-2064207F0A87}"/>
                </a:ext>
              </a:extLst>
            </p:cNvPr>
            <p:cNvSpPr/>
            <p:nvPr/>
          </p:nvSpPr>
          <p:spPr bwMode="auto">
            <a:xfrm>
              <a:off x="3682841"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Implemen-tierungs-phase</a:t>
              </a:r>
              <a:endParaRPr sz="1000" dirty="0"/>
            </a:p>
          </p:txBody>
        </p:sp>
        <p:sp>
          <p:nvSpPr>
            <p:cNvPr id="18" name="Pfeil: Chevron 17">
              <a:extLst>
                <a:ext uri="{FF2B5EF4-FFF2-40B4-BE49-F238E27FC236}">
                  <a16:creationId xmlns="" xmlns:a16="http://schemas.microsoft.com/office/drawing/2014/main" id="{6A4D2193-8EC7-42D9-9CEA-6C45D9AAB30B}"/>
                </a:ext>
              </a:extLst>
            </p:cNvPr>
            <p:cNvSpPr/>
            <p:nvPr/>
          </p:nvSpPr>
          <p:spPr bwMode="auto">
            <a:xfrm>
              <a:off x="4403742" y="7733211"/>
              <a:ext cx="963397" cy="432728"/>
            </a:xfrm>
            <a:prstGeom prst="chevron">
              <a:avLst>
                <a:gd name="adj" fmla="val 50000"/>
              </a:avLst>
            </a:prstGeom>
            <a:solidFill>
              <a:schemeClr val="bg1"/>
            </a:solidFill>
            <a:ln w="32861" algn="ctr">
              <a:solidFill>
                <a:schemeClr val="bg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0"/>
                </a:spcAft>
                <a:defRPr/>
              </a:pPr>
              <a:r>
                <a:rPr lang="de-DE" sz="800" b="1" dirty="0">
                  <a:latin typeface="Arial"/>
                  <a:cs typeface="Arial"/>
                </a:rPr>
                <a:t>Betriebs-phase</a:t>
              </a:r>
              <a:endParaRPr sz="1000" dirty="0"/>
            </a:p>
          </p:txBody>
        </p:sp>
      </p:grpSp>
    </p:spTree>
    <p:extLst>
      <p:ext uri="{BB962C8B-B14F-4D97-AF65-F5344CB8AC3E}">
        <p14:creationId xmlns:p14="http://schemas.microsoft.com/office/powerpoint/2010/main" val="12700168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qrKvAZa5RWuEB0Z9EmeRB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URRDjdhFR6e89ExWzlTM4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3870</Words>
  <Application>Microsoft Office PowerPoint</Application>
  <PresentationFormat>Benutzerdefiniert</PresentationFormat>
  <Paragraphs>364</Paragraphs>
  <Slides>24</Slides>
  <Notes>24</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0" baseType="lpstr">
      <vt:lpstr>Arial</vt:lpstr>
      <vt:lpstr>Calibri</vt:lpstr>
      <vt:lpstr>Times New Roman</vt:lpstr>
      <vt:lpstr>Wingdings</vt:lpstr>
      <vt:lpstr>Office-Design</vt:lpstr>
      <vt:lpstr>think-cell Folie</vt:lpstr>
      <vt:lpstr>Methodenprofil Ansoff‘sche Matrix</vt:lpstr>
      <vt:lpstr>Methodenprofil Benchmarking</vt:lpstr>
      <vt:lpstr>Methodenprofil Cross-Impact-Analyse</vt:lpstr>
      <vt:lpstr>Methodenprofil Delphi-Methode</vt:lpstr>
      <vt:lpstr>Methodenprofil Efficient Consumer Response</vt:lpstr>
      <vt:lpstr>Methodenprofil Fähigkeitsmatrix</vt:lpstr>
      <vt:lpstr>Methodenprofil Kano-Modell</vt:lpstr>
      <vt:lpstr>Methodenprofil Konzeptwettbewerb</vt:lpstr>
      <vt:lpstr>Methodenprofil Kosten-Nutzen-Analyse</vt:lpstr>
      <vt:lpstr>Methodenprofil Leistungswertorientiertes Risikomanagement</vt:lpstr>
      <vt:lpstr>Methodenprofil Lessons Learned</vt:lpstr>
      <vt:lpstr>Methodenprofil Lückenanalyse</vt:lpstr>
      <vt:lpstr>Methodenprofil Make or Buy</vt:lpstr>
      <vt:lpstr>Methodenprofil Mind-Map</vt:lpstr>
      <vt:lpstr>Methodenprofil Morphologischer Kasten</vt:lpstr>
      <vt:lpstr>Methodenprofil Nutzwertanalyse</vt:lpstr>
      <vt:lpstr>Methodenprofil Open-Space-Konferenz</vt:lpstr>
      <vt:lpstr>Methodenprofil   Produktprogrammanalyse</vt:lpstr>
      <vt:lpstr>Methodenprofil   „Risk-Reward“-Bubble-Diagramm</vt:lpstr>
      <vt:lpstr>Methodenprofil   Roadmap</vt:lpstr>
      <vt:lpstr>Methodenprofil Szenariotechnik</vt:lpstr>
      <vt:lpstr>Methodenprofil Technologiebaum</vt:lpstr>
      <vt:lpstr>Methodenprofil Wertschöpfungskettenanalyse</vt:lpstr>
      <vt:lpstr>Methodenprofil Wissensdatenbanken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BA-Success Methodensteckbriefe</dc:title>
  <dc:creator>maximilian.schnaubelt@wi.tum.de</dc:creator>
  <cp:lastModifiedBy>Hupfer, Garlef</cp:lastModifiedBy>
  <cp:revision>543</cp:revision>
  <cp:lastPrinted>2014-11-03T08:33:36Z</cp:lastPrinted>
  <dcterms:created xsi:type="dcterms:W3CDTF">2012-07-08T13:11:46Z</dcterms:created>
  <dcterms:modified xsi:type="dcterms:W3CDTF">2020-10-30T09:51:09Z</dcterms:modified>
</cp:coreProperties>
</file>